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4748" autoAdjust="0"/>
  </p:normalViewPr>
  <p:slideViewPr>
    <p:cSldViewPr snapToGrid="0" snapToObjects="1">
      <p:cViewPr varScale="1">
        <p:scale>
          <a:sx n="79" d="100"/>
          <a:sy n="79" d="100"/>
        </p:scale>
        <p:origin x="-1736" y="-96"/>
      </p:cViewPr>
      <p:guideLst>
        <p:guide orient="horz" pos="2160"/>
        <p:guide pos="2880"/>
      </p:guideLst>
    </p:cSldViewPr>
  </p:slideViewPr>
  <p:outlineViewPr>
    <p:cViewPr>
      <p:scale>
        <a:sx n="33" d="100"/>
        <a:sy n="33" d="100"/>
      </p:scale>
      <p:origin x="0" y="77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600" dirty="0" smtClean="0"/>
              <a:t>Calories</a:t>
            </a:r>
            <a:r>
              <a:rPr lang="en-US" sz="2600" baseline="0" dirty="0" smtClean="0"/>
              <a:t> required per day: 1500</a:t>
            </a:r>
          </a:p>
          <a:p>
            <a:pPr>
              <a:defRPr/>
            </a:pPr>
            <a:r>
              <a:rPr lang="en-US" sz="2600" baseline="0" dirty="0" smtClean="0"/>
              <a:t>From this, 130-200 calories are required to digest &amp; absorb an average meal.</a:t>
            </a:r>
            <a:endParaRPr lang="en-US" sz="2600" dirty="0"/>
          </a:p>
        </c:rich>
      </c:tx>
      <c:layout/>
      <c:overlay val="0"/>
    </c:title>
    <c:autoTitleDeleted val="0"/>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1500.0</c:v>
                </c:pt>
                <c:pt idx="1">
                  <c:v>200.0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GB"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29/05/16</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GB"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29/05/16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GB"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29/05/16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29/05/16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29/05/16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29/05/16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29/05/16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GB"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29/05/16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GB"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29/05/16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GB"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29/05/16</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09811" y="4789574"/>
            <a:ext cx="3552765" cy="1752600"/>
          </a:xfrm>
        </p:spPr>
        <p:txBody>
          <a:bodyPr>
            <a:normAutofit/>
          </a:bodyPr>
          <a:lstStyle/>
          <a:p>
            <a:r>
              <a:rPr lang="en-US" sz="2600" b="1" dirty="0" smtClean="0"/>
              <a:t>Dr. Hafiz Ather Hussain al-</a:t>
            </a:r>
            <a:r>
              <a:rPr lang="en-US" sz="2600" b="1" dirty="0" err="1" smtClean="0"/>
              <a:t>Azhari</a:t>
            </a:r>
            <a:endParaRPr lang="en-US" sz="2600" b="1" dirty="0"/>
          </a:p>
        </p:txBody>
      </p:sp>
      <p:pic>
        <p:nvPicPr>
          <p:cNvPr id="4" name="Picture 3" descr="00000_LIC_Ramadan_May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850" y="901414"/>
            <a:ext cx="3948341" cy="5640760"/>
          </a:xfrm>
          <a:prstGeom prst="rect">
            <a:avLst/>
          </a:prstGeom>
        </p:spPr>
      </p:pic>
      <p:pic>
        <p:nvPicPr>
          <p:cNvPr id="5" name="Picture 4"/>
          <p:cNvPicPr>
            <a:picLocks noChangeAspect="1"/>
          </p:cNvPicPr>
          <p:nvPr/>
        </p:nvPicPr>
        <p:blipFill>
          <a:blip r:embed="rId3"/>
          <a:stretch>
            <a:fillRect/>
          </a:stretch>
        </p:blipFill>
        <p:spPr>
          <a:xfrm>
            <a:off x="5291922" y="901414"/>
            <a:ext cx="2063850" cy="3095775"/>
          </a:xfrm>
          <a:prstGeom prst="rect">
            <a:avLst/>
          </a:prstGeom>
        </p:spPr>
      </p:pic>
    </p:spTree>
    <p:extLst>
      <p:ext uri="{BB962C8B-B14F-4D97-AF65-F5344CB8AC3E}">
        <p14:creationId xmlns:p14="http://schemas.microsoft.com/office/powerpoint/2010/main" val="9063956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 reduction leads to:</a:t>
            </a:r>
            <a:endParaRPr lang="en-US" dirty="0"/>
          </a:p>
        </p:txBody>
      </p:sp>
      <p:sp>
        <p:nvSpPr>
          <p:cNvPr id="4" name="Rectangle 3"/>
          <p:cNvSpPr/>
          <p:nvPr/>
        </p:nvSpPr>
        <p:spPr>
          <a:xfrm>
            <a:off x="811428" y="2209799"/>
            <a:ext cx="3228072" cy="1212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Reduced risk of cancer</a:t>
            </a:r>
            <a:endParaRPr lang="en-US" sz="2200" dirty="0"/>
          </a:p>
        </p:txBody>
      </p:sp>
      <p:sp>
        <p:nvSpPr>
          <p:cNvPr id="5" name="Rectangle 4"/>
          <p:cNvSpPr/>
          <p:nvPr/>
        </p:nvSpPr>
        <p:spPr>
          <a:xfrm>
            <a:off x="5228541" y="2209799"/>
            <a:ext cx="3228072" cy="1212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Reduced risk of heart diseases</a:t>
            </a:r>
            <a:endParaRPr lang="en-US" sz="2200" dirty="0"/>
          </a:p>
        </p:txBody>
      </p:sp>
      <p:sp>
        <p:nvSpPr>
          <p:cNvPr id="6" name="Rectangle 5"/>
          <p:cNvSpPr/>
          <p:nvPr/>
        </p:nvSpPr>
        <p:spPr>
          <a:xfrm>
            <a:off x="811428" y="3967544"/>
            <a:ext cx="3228072" cy="1212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Reduced risk of obesity</a:t>
            </a:r>
            <a:endParaRPr lang="en-US" sz="2200" dirty="0"/>
          </a:p>
        </p:txBody>
      </p:sp>
      <p:sp>
        <p:nvSpPr>
          <p:cNvPr id="7" name="Rectangle 6"/>
          <p:cNvSpPr/>
          <p:nvPr/>
        </p:nvSpPr>
        <p:spPr>
          <a:xfrm>
            <a:off x="5228541" y="3967544"/>
            <a:ext cx="3228072" cy="1212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Improvement to our immune system</a:t>
            </a:r>
            <a:endParaRPr lang="en-US" sz="2200" dirty="0"/>
          </a:p>
        </p:txBody>
      </p:sp>
      <p:sp>
        <p:nvSpPr>
          <p:cNvPr id="8" name="Rectangle 7"/>
          <p:cNvSpPr/>
          <p:nvPr/>
        </p:nvSpPr>
        <p:spPr>
          <a:xfrm>
            <a:off x="3080597" y="5502325"/>
            <a:ext cx="3228072" cy="1212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Slowing down of the ageing process</a:t>
            </a:r>
            <a:endParaRPr lang="en-US" sz="2200" dirty="0"/>
          </a:p>
        </p:txBody>
      </p:sp>
    </p:spTree>
    <p:extLst>
      <p:ext uri="{BB962C8B-B14F-4D97-AF65-F5344CB8AC3E}">
        <p14:creationId xmlns:p14="http://schemas.microsoft.com/office/powerpoint/2010/main" val="16648447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 of fasting:</a:t>
            </a:r>
            <a:endParaRPr lang="en-US" dirty="0"/>
          </a:p>
        </p:txBody>
      </p:sp>
      <p:sp>
        <p:nvSpPr>
          <p:cNvPr id="4" name="Rectangle 3"/>
          <p:cNvSpPr/>
          <p:nvPr/>
        </p:nvSpPr>
        <p:spPr>
          <a:xfrm>
            <a:off x="811428" y="2209799"/>
            <a:ext cx="3228072" cy="1212585"/>
          </a:xfrm>
          <a:prstGeom prst="rect">
            <a:avLst/>
          </a:prstGeom>
          <a:solidFill>
            <a:schemeClr val="accent5">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t>Reduced bad cholesterol </a:t>
            </a:r>
            <a:endParaRPr lang="en-US" sz="2200" b="1" dirty="0"/>
          </a:p>
        </p:txBody>
      </p:sp>
      <p:sp>
        <p:nvSpPr>
          <p:cNvPr id="5" name="Rectangle 4"/>
          <p:cNvSpPr/>
          <p:nvPr/>
        </p:nvSpPr>
        <p:spPr>
          <a:xfrm>
            <a:off x="5228541" y="2209799"/>
            <a:ext cx="3228072" cy="121258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t>Lower blood pressure</a:t>
            </a:r>
            <a:endParaRPr lang="en-US" sz="2200" b="1" dirty="0"/>
          </a:p>
        </p:txBody>
      </p:sp>
      <p:sp>
        <p:nvSpPr>
          <p:cNvPr id="6" name="Rectangle 5"/>
          <p:cNvSpPr/>
          <p:nvPr/>
        </p:nvSpPr>
        <p:spPr>
          <a:xfrm>
            <a:off x="811427" y="4267444"/>
            <a:ext cx="7645186" cy="1212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Though the research is still ongoing, there are suggestions that regular fasting can delay the onset of Alzheimer’s disease</a:t>
            </a:r>
            <a:r>
              <a:rPr lang="en-GB" sz="2400" b="1" dirty="0"/>
              <a:t> </a:t>
            </a:r>
            <a:endParaRPr lang="en-US" sz="2200" b="1" dirty="0"/>
          </a:p>
        </p:txBody>
      </p:sp>
    </p:spTree>
    <p:extLst>
      <p:ext uri="{BB962C8B-B14F-4D97-AF65-F5344CB8AC3E}">
        <p14:creationId xmlns:p14="http://schemas.microsoft.com/office/powerpoint/2010/main" val="19730409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does fasting help so much?</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9854076"/>
              </p:ext>
            </p:extLst>
          </p:nvPr>
        </p:nvGraphicFramePr>
        <p:xfrm>
          <a:off x="685800" y="2453101"/>
          <a:ext cx="7940033"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9972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t>
            </a:r>
            <a:r>
              <a:rPr lang="en-US" dirty="0" smtClean="0"/>
              <a:t>via</a:t>
            </a:r>
            <a:r>
              <a:rPr lang="en-US" dirty="0" smtClean="0"/>
              <a:t> </a:t>
            </a:r>
            <a:r>
              <a:rPr lang="en-US" dirty="0" smtClean="0"/>
              <a:t>healing</a:t>
            </a:r>
            <a:r>
              <a:rPr lang="is-IS" dirty="0" smtClean="0"/>
              <a:t>…</a:t>
            </a:r>
            <a:endParaRPr lang="en-US" dirty="0"/>
          </a:p>
        </p:txBody>
      </p:sp>
      <p:sp>
        <p:nvSpPr>
          <p:cNvPr id="3" name="Content Placeholder 2"/>
          <p:cNvSpPr>
            <a:spLocks noGrp="1"/>
          </p:cNvSpPr>
          <p:nvPr>
            <p:ph idx="1"/>
          </p:nvPr>
        </p:nvSpPr>
        <p:spPr/>
        <p:txBody>
          <a:bodyPr>
            <a:normAutofit lnSpcReduction="10000"/>
          </a:bodyPr>
          <a:lstStyle/>
          <a:p>
            <a:pPr algn="ctr"/>
            <a:r>
              <a:rPr lang="en-US" sz="3200" b="1" dirty="0"/>
              <a:t>When we fast – by resting our digestive system– we are saving on this 20% energy and we are then using it to heal and recuperate our body. This freed up energy is then directed towards detox, repair of cells, tissues &amp; organs. This is what leads to better health overall and good quality of life. </a:t>
            </a:r>
            <a:endParaRPr lang="en-GB" sz="3200" b="1" dirty="0"/>
          </a:p>
          <a:p>
            <a:pPr marL="0" indent="0">
              <a:buNone/>
            </a:pPr>
            <a:endParaRPr lang="en-US" dirty="0"/>
          </a:p>
        </p:txBody>
      </p:sp>
    </p:spTree>
    <p:extLst>
      <p:ext uri="{BB962C8B-B14F-4D97-AF65-F5344CB8AC3E}">
        <p14:creationId xmlns:p14="http://schemas.microsoft.com/office/powerpoint/2010/main" val="20696943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Salah al-</a:t>
            </a:r>
            <a:r>
              <a:rPr lang="en-US" dirty="0" err="1" smtClean="0"/>
              <a:t>Tarawih</a:t>
            </a:r>
            <a:endParaRPr lang="en-US" dirty="0"/>
          </a:p>
        </p:txBody>
      </p:sp>
      <p:sp>
        <p:nvSpPr>
          <p:cNvPr id="3" name="Content Placeholder 2"/>
          <p:cNvSpPr>
            <a:spLocks noGrp="1"/>
          </p:cNvSpPr>
          <p:nvPr>
            <p:ph idx="1"/>
          </p:nvPr>
        </p:nvSpPr>
        <p:spPr>
          <a:xfrm>
            <a:off x="171324" y="1968675"/>
            <a:ext cx="8751612" cy="2210827"/>
          </a:xfrm>
        </p:spPr>
        <p:txBody>
          <a:bodyPr>
            <a:normAutofit/>
          </a:bodyPr>
          <a:lstStyle/>
          <a:p>
            <a:pPr algn="ctr"/>
            <a:r>
              <a:rPr lang="en-US" b="1" dirty="0"/>
              <a:t>After </a:t>
            </a:r>
            <a:r>
              <a:rPr lang="en-US" b="1" dirty="0" err="1"/>
              <a:t>Iftar</a:t>
            </a:r>
            <a:r>
              <a:rPr lang="en-US" b="1" dirty="0"/>
              <a:t>, the blood glucose level continues to rise from the food taken in. Just before the </a:t>
            </a:r>
            <a:r>
              <a:rPr lang="en-US" b="1" dirty="0" err="1"/>
              <a:t>Iftar</a:t>
            </a:r>
            <a:r>
              <a:rPr lang="en-US" b="1" dirty="0"/>
              <a:t>, the blood glucose and insulin levels are at their lowest level. So </a:t>
            </a:r>
            <a:r>
              <a:rPr lang="en-US" b="1" dirty="0" err="1"/>
              <a:t>Tarawih</a:t>
            </a:r>
            <a:r>
              <a:rPr lang="en-US" b="1" dirty="0"/>
              <a:t> is instrumental (because of the light body movement) in ensuring balance once again.</a:t>
            </a:r>
            <a:r>
              <a:rPr lang="en-GB" b="1" dirty="0"/>
              <a:t> </a:t>
            </a:r>
            <a:endParaRPr lang="en-US" b="1" dirty="0"/>
          </a:p>
        </p:txBody>
      </p:sp>
      <p:pic>
        <p:nvPicPr>
          <p:cNvPr id="4" name="Picture 3"/>
          <p:cNvPicPr>
            <a:picLocks noChangeAspect="1"/>
          </p:cNvPicPr>
          <p:nvPr/>
        </p:nvPicPr>
        <p:blipFill>
          <a:blip r:embed="rId2"/>
          <a:stretch>
            <a:fillRect/>
          </a:stretch>
        </p:blipFill>
        <p:spPr>
          <a:xfrm>
            <a:off x="439951" y="4179502"/>
            <a:ext cx="3492500" cy="2336800"/>
          </a:xfrm>
          <a:prstGeom prst="rect">
            <a:avLst/>
          </a:prstGeom>
        </p:spPr>
      </p:pic>
      <p:pic>
        <p:nvPicPr>
          <p:cNvPr id="5" name="Picture 4"/>
          <p:cNvPicPr>
            <a:picLocks noChangeAspect="1"/>
          </p:cNvPicPr>
          <p:nvPr/>
        </p:nvPicPr>
        <p:blipFill>
          <a:blip r:embed="rId3"/>
          <a:stretch>
            <a:fillRect/>
          </a:stretch>
        </p:blipFill>
        <p:spPr>
          <a:xfrm>
            <a:off x="5379636" y="4217602"/>
            <a:ext cx="3543300" cy="2298700"/>
          </a:xfrm>
          <a:prstGeom prst="rect">
            <a:avLst/>
          </a:prstGeom>
        </p:spPr>
      </p:pic>
    </p:spTree>
    <p:extLst>
      <p:ext uri="{BB962C8B-B14F-4D97-AF65-F5344CB8AC3E}">
        <p14:creationId xmlns:p14="http://schemas.microsoft.com/office/powerpoint/2010/main" val="41327559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67236"/>
            <a:ext cx="8344151" cy="1371600"/>
          </a:xfrm>
        </p:spPr>
        <p:txBody>
          <a:bodyPr/>
          <a:lstStyle/>
          <a:p>
            <a:r>
              <a:rPr lang="en-US" dirty="0" smtClean="0"/>
              <a:t>Possible health complications</a:t>
            </a:r>
            <a:endParaRPr lang="en-US" dirty="0"/>
          </a:p>
        </p:txBody>
      </p:sp>
      <p:sp>
        <p:nvSpPr>
          <p:cNvPr id="4" name="Cross 3"/>
          <p:cNvSpPr/>
          <p:nvPr/>
        </p:nvSpPr>
        <p:spPr>
          <a:xfrm>
            <a:off x="530553" y="2459476"/>
            <a:ext cx="2700997" cy="2170126"/>
          </a:xfrm>
          <a:prstGeom prst="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Migraines </a:t>
            </a:r>
            <a:endParaRPr lang="en-US" sz="3200" dirty="0"/>
          </a:p>
        </p:txBody>
      </p:sp>
      <p:sp>
        <p:nvSpPr>
          <p:cNvPr id="5" name="Cross 4"/>
          <p:cNvSpPr/>
          <p:nvPr/>
        </p:nvSpPr>
        <p:spPr>
          <a:xfrm>
            <a:off x="5811631" y="2459476"/>
            <a:ext cx="2700997" cy="2170126"/>
          </a:xfrm>
          <a:prstGeom prst="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H</a:t>
            </a:r>
            <a:r>
              <a:rPr lang="en-US" sz="3200" dirty="0" smtClean="0"/>
              <a:t>eartburn </a:t>
            </a:r>
            <a:endParaRPr lang="en-US" sz="3200" dirty="0"/>
          </a:p>
        </p:txBody>
      </p:sp>
      <p:sp>
        <p:nvSpPr>
          <p:cNvPr id="6" name="Cross 5"/>
          <p:cNvSpPr/>
          <p:nvPr/>
        </p:nvSpPr>
        <p:spPr>
          <a:xfrm>
            <a:off x="3231550" y="4404552"/>
            <a:ext cx="2700997" cy="2170126"/>
          </a:xfrm>
          <a:prstGeom prst="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Dehydration </a:t>
            </a:r>
            <a:endParaRPr lang="en-US" sz="3200" dirty="0"/>
          </a:p>
        </p:txBody>
      </p:sp>
    </p:spTree>
    <p:extLst>
      <p:ext uri="{BB962C8B-B14F-4D97-AF65-F5344CB8AC3E}">
        <p14:creationId xmlns:p14="http://schemas.microsoft.com/office/powerpoint/2010/main" val="2508826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179761"/>
            <a:ext cx="5739619" cy="1371600"/>
          </a:xfrm>
        </p:spPr>
        <p:txBody>
          <a:bodyPr/>
          <a:lstStyle/>
          <a:p>
            <a:r>
              <a:rPr lang="en-US" dirty="0" smtClean="0"/>
              <a:t>Diabetes</a:t>
            </a:r>
            <a:endParaRPr lang="en-US" dirty="0"/>
          </a:p>
        </p:txBody>
      </p:sp>
      <p:sp>
        <p:nvSpPr>
          <p:cNvPr id="3" name="Content Placeholder 2"/>
          <p:cNvSpPr>
            <a:spLocks noGrp="1"/>
          </p:cNvSpPr>
          <p:nvPr>
            <p:ph idx="1"/>
          </p:nvPr>
        </p:nvSpPr>
        <p:spPr>
          <a:xfrm>
            <a:off x="225083" y="2121900"/>
            <a:ext cx="8762163" cy="4195599"/>
          </a:xfrm>
        </p:spPr>
        <p:txBody>
          <a:bodyPr>
            <a:normAutofit lnSpcReduction="10000"/>
          </a:bodyPr>
          <a:lstStyle/>
          <a:p>
            <a:pPr marL="0" indent="0">
              <a:buNone/>
            </a:pPr>
            <a:endParaRPr lang="en-US" dirty="0" smtClean="0"/>
          </a:p>
          <a:p>
            <a:r>
              <a:rPr lang="en-US" b="1" dirty="0">
                <a:solidFill>
                  <a:srgbClr val="FF0000"/>
                </a:solidFill>
              </a:rPr>
              <a:t>Insulin</a:t>
            </a:r>
            <a:r>
              <a:rPr lang="en-US" b="1" dirty="0"/>
              <a:t>: this is a hormone produced by the pancreas that allows glucose to enter the body’s cell, so that it can be used for fuel for energy. </a:t>
            </a:r>
            <a:endParaRPr lang="en-GB" b="1" dirty="0"/>
          </a:p>
          <a:p>
            <a:r>
              <a:rPr lang="en-US" b="1" dirty="0">
                <a:solidFill>
                  <a:srgbClr val="FF0000"/>
                </a:solidFill>
              </a:rPr>
              <a:t>Glucose</a:t>
            </a:r>
            <a:r>
              <a:rPr lang="en-US" b="1" dirty="0"/>
              <a:t>: This comes from digesting carbohydrates and it’s also produced by the liver. </a:t>
            </a:r>
            <a:endParaRPr lang="en-US" b="1" dirty="0" smtClean="0"/>
          </a:p>
          <a:p>
            <a:pPr algn="ctr"/>
            <a:r>
              <a:rPr lang="en-US" b="1" dirty="0">
                <a:solidFill>
                  <a:srgbClr val="FF0000"/>
                </a:solidFill>
              </a:rPr>
              <a:t>Diabetes</a:t>
            </a:r>
            <a:r>
              <a:rPr lang="en-US" b="1" dirty="0"/>
              <a:t> is a condition where the amount of glucose in the blood gets too high. This happens when (</a:t>
            </a:r>
            <a:r>
              <a:rPr lang="en-US" b="1" dirty="0" err="1"/>
              <a:t>i</a:t>
            </a:r>
            <a:r>
              <a:rPr lang="en-US" b="1" dirty="0"/>
              <a:t>) the pancreas doesn’t make any insulin (ii) the pancreas doesn’t make enough insulin to help the glucose enter the body’s cell. </a:t>
            </a:r>
            <a:endParaRPr lang="en-GB" b="1" dirty="0"/>
          </a:p>
          <a:p>
            <a:endParaRPr lang="en-GB"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5507446" y="179761"/>
            <a:ext cx="3479800" cy="2336800"/>
          </a:xfrm>
          <a:prstGeom prst="rect">
            <a:avLst/>
          </a:prstGeom>
        </p:spPr>
      </p:pic>
    </p:spTree>
    <p:extLst>
      <p:ext uri="{BB962C8B-B14F-4D97-AF65-F5344CB8AC3E}">
        <p14:creationId xmlns:p14="http://schemas.microsoft.com/office/powerpoint/2010/main" val="25686089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fasting affect diabetics?</a:t>
            </a:r>
            <a:endParaRPr lang="en-US" dirty="0"/>
          </a:p>
        </p:txBody>
      </p:sp>
      <p:sp>
        <p:nvSpPr>
          <p:cNvPr id="3" name="Content Placeholder 2"/>
          <p:cNvSpPr>
            <a:spLocks noGrp="1"/>
          </p:cNvSpPr>
          <p:nvPr>
            <p:ph idx="1"/>
          </p:nvPr>
        </p:nvSpPr>
        <p:spPr>
          <a:xfrm>
            <a:off x="267788" y="2209800"/>
            <a:ext cx="7770813" cy="4268428"/>
          </a:xfrm>
        </p:spPr>
        <p:txBody>
          <a:bodyPr/>
          <a:lstStyle/>
          <a:p>
            <a:pPr algn="ctr"/>
            <a:r>
              <a:rPr lang="en-US" b="1" dirty="0" smtClean="0">
                <a:solidFill>
                  <a:srgbClr val="3366FF"/>
                </a:solidFill>
              </a:rPr>
              <a:t>After </a:t>
            </a:r>
            <a:r>
              <a:rPr lang="en-US" b="1" dirty="0">
                <a:solidFill>
                  <a:srgbClr val="3366FF"/>
                </a:solidFill>
              </a:rPr>
              <a:t>eight hours of fast, the body starts to use energy stores to keep our blood glucose (sugar) levels normal. For most people, this is not a problem. For those suffering with diabetes, they are at risk of low blood glucose levels, which is called </a:t>
            </a:r>
            <a:r>
              <a:rPr lang="en-US" b="1" dirty="0" err="1">
                <a:solidFill>
                  <a:srgbClr val="3366FF"/>
                </a:solidFill>
              </a:rPr>
              <a:t>hypoglycaemia</a:t>
            </a:r>
            <a:r>
              <a:rPr lang="en-US" b="1" dirty="0">
                <a:solidFill>
                  <a:srgbClr val="3366FF"/>
                </a:solidFill>
              </a:rPr>
              <a:t>. Sometimes, after a larger meal (</a:t>
            </a:r>
            <a:r>
              <a:rPr lang="en-US" b="1" dirty="0" err="1">
                <a:solidFill>
                  <a:srgbClr val="3366FF"/>
                </a:solidFill>
              </a:rPr>
              <a:t>Sehri</a:t>
            </a:r>
            <a:r>
              <a:rPr lang="en-US" b="1" dirty="0">
                <a:solidFill>
                  <a:srgbClr val="3366FF"/>
                </a:solidFill>
              </a:rPr>
              <a:t> or </a:t>
            </a:r>
            <a:r>
              <a:rPr lang="en-US" b="1" dirty="0" err="1">
                <a:solidFill>
                  <a:srgbClr val="3366FF"/>
                </a:solidFill>
              </a:rPr>
              <a:t>Iftar</a:t>
            </a:r>
            <a:r>
              <a:rPr lang="en-US" b="1" dirty="0">
                <a:solidFill>
                  <a:srgbClr val="3366FF"/>
                </a:solidFill>
              </a:rPr>
              <a:t>), there is a risk of high blood glucose levels. </a:t>
            </a:r>
            <a:endParaRPr lang="en-GB" b="1" dirty="0">
              <a:solidFill>
                <a:srgbClr val="3366FF"/>
              </a:solidFill>
            </a:endParaRPr>
          </a:p>
          <a:p>
            <a:endParaRPr lang="en-US" dirty="0"/>
          </a:p>
        </p:txBody>
      </p:sp>
      <p:pic>
        <p:nvPicPr>
          <p:cNvPr id="4" name="Picture 3"/>
          <p:cNvPicPr>
            <a:picLocks noChangeAspect="1"/>
          </p:cNvPicPr>
          <p:nvPr/>
        </p:nvPicPr>
        <p:blipFill>
          <a:blip r:embed="rId2"/>
          <a:stretch>
            <a:fillRect/>
          </a:stretch>
        </p:blipFill>
        <p:spPr>
          <a:xfrm>
            <a:off x="398131" y="5023064"/>
            <a:ext cx="2290416" cy="1592222"/>
          </a:xfrm>
          <a:prstGeom prst="rect">
            <a:avLst/>
          </a:prstGeom>
        </p:spPr>
      </p:pic>
      <p:sp>
        <p:nvSpPr>
          <p:cNvPr id="5" name="TextBox 4"/>
          <p:cNvSpPr txBox="1"/>
          <p:nvPr/>
        </p:nvSpPr>
        <p:spPr>
          <a:xfrm>
            <a:off x="3183318" y="5304752"/>
            <a:ext cx="5562767" cy="1077218"/>
          </a:xfrm>
          <a:prstGeom prst="rect">
            <a:avLst/>
          </a:prstGeom>
          <a:noFill/>
        </p:spPr>
        <p:txBody>
          <a:bodyPr wrap="square" rtlCol="0">
            <a:spAutoFit/>
          </a:bodyPr>
          <a:lstStyle/>
          <a:p>
            <a:pPr algn="ctr"/>
            <a:r>
              <a:rPr lang="en-US" sz="3200" b="1" dirty="0" smtClean="0">
                <a:solidFill>
                  <a:srgbClr val="FF0000"/>
                </a:solidFill>
              </a:rPr>
              <a:t>Diabetics must seek medical advice before Ramadan!</a:t>
            </a:r>
            <a:endParaRPr lang="en-US" sz="3200" b="1" dirty="0">
              <a:solidFill>
                <a:srgbClr val="FF0000"/>
              </a:solidFill>
            </a:endParaRPr>
          </a:p>
        </p:txBody>
      </p:sp>
    </p:spTree>
    <p:extLst>
      <p:ext uri="{BB962C8B-B14F-4D97-AF65-F5344CB8AC3E}">
        <p14:creationId xmlns:p14="http://schemas.microsoft.com/office/powerpoint/2010/main" val="35788121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Ramadan food</a:t>
            </a:r>
            <a:endParaRPr lang="en-US" dirty="0"/>
          </a:p>
        </p:txBody>
      </p:sp>
      <p:sp>
        <p:nvSpPr>
          <p:cNvPr id="5" name="Rectangle 4"/>
          <p:cNvSpPr/>
          <p:nvPr/>
        </p:nvSpPr>
        <p:spPr>
          <a:xfrm>
            <a:off x="187402" y="1438836"/>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Fruit and vegetables</a:t>
            </a:r>
            <a:endParaRPr lang="en-US" sz="2400" dirty="0">
              <a:solidFill>
                <a:schemeClr val="tx1">
                  <a:lumMod val="95000"/>
                  <a:lumOff val="5000"/>
                </a:schemeClr>
              </a:solidFill>
            </a:endParaRPr>
          </a:p>
        </p:txBody>
      </p:sp>
      <p:sp>
        <p:nvSpPr>
          <p:cNvPr id="6" name="Rectangle 5"/>
          <p:cNvSpPr/>
          <p:nvPr/>
        </p:nvSpPr>
        <p:spPr>
          <a:xfrm>
            <a:off x="6111575" y="1422761"/>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Brown bread</a:t>
            </a:r>
            <a:endParaRPr lang="en-US" sz="2400" dirty="0">
              <a:solidFill>
                <a:schemeClr val="tx1">
                  <a:lumMod val="95000"/>
                  <a:lumOff val="5000"/>
                </a:schemeClr>
              </a:solidFill>
            </a:endParaRPr>
          </a:p>
        </p:txBody>
      </p:sp>
      <p:sp>
        <p:nvSpPr>
          <p:cNvPr id="7" name="Rectangle 6"/>
          <p:cNvSpPr/>
          <p:nvPr/>
        </p:nvSpPr>
        <p:spPr>
          <a:xfrm>
            <a:off x="187402" y="2973876"/>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Cereals</a:t>
            </a:r>
            <a:endParaRPr lang="en-US" sz="2400" dirty="0">
              <a:solidFill>
                <a:schemeClr val="tx1">
                  <a:lumMod val="95000"/>
                  <a:lumOff val="5000"/>
                </a:schemeClr>
              </a:solidFill>
            </a:endParaRPr>
          </a:p>
        </p:txBody>
      </p:sp>
      <p:sp>
        <p:nvSpPr>
          <p:cNvPr id="8" name="Rectangle 7"/>
          <p:cNvSpPr/>
          <p:nvPr/>
        </p:nvSpPr>
        <p:spPr>
          <a:xfrm>
            <a:off x="6111575" y="3006026"/>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Barley, </a:t>
            </a:r>
            <a:r>
              <a:rPr lang="en-US" sz="2400" dirty="0">
                <a:solidFill>
                  <a:schemeClr val="tx1">
                    <a:lumMod val="95000"/>
                    <a:lumOff val="5000"/>
                  </a:schemeClr>
                </a:solidFill>
              </a:rPr>
              <a:t>w</a:t>
            </a:r>
            <a:r>
              <a:rPr lang="en-US" sz="2400" dirty="0" smtClean="0">
                <a:solidFill>
                  <a:schemeClr val="tx1">
                    <a:lumMod val="95000"/>
                    <a:lumOff val="5000"/>
                  </a:schemeClr>
                </a:solidFill>
              </a:rPr>
              <a:t>heat &amp; oats</a:t>
            </a:r>
            <a:endParaRPr lang="en-US" sz="2400" dirty="0">
              <a:solidFill>
                <a:schemeClr val="tx1">
                  <a:lumMod val="95000"/>
                  <a:lumOff val="5000"/>
                </a:schemeClr>
              </a:solidFill>
            </a:endParaRPr>
          </a:p>
        </p:txBody>
      </p:sp>
      <p:sp>
        <p:nvSpPr>
          <p:cNvPr id="9" name="Rectangle 8"/>
          <p:cNvSpPr/>
          <p:nvPr/>
        </p:nvSpPr>
        <p:spPr>
          <a:xfrm>
            <a:off x="187402" y="4549227"/>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Lentils</a:t>
            </a:r>
            <a:endParaRPr lang="en-US" sz="2400" dirty="0">
              <a:solidFill>
                <a:schemeClr val="tx1">
                  <a:lumMod val="95000"/>
                  <a:lumOff val="5000"/>
                </a:schemeClr>
              </a:solidFill>
            </a:endParaRPr>
          </a:p>
        </p:txBody>
      </p:sp>
      <p:sp>
        <p:nvSpPr>
          <p:cNvPr id="10" name="Rectangle 9"/>
          <p:cNvSpPr/>
          <p:nvPr/>
        </p:nvSpPr>
        <p:spPr>
          <a:xfrm>
            <a:off x="6111575" y="4549227"/>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Nuts</a:t>
            </a:r>
            <a:endParaRPr lang="en-US" sz="2400" dirty="0">
              <a:solidFill>
                <a:schemeClr val="tx1">
                  <a:lumMod val="95000"/>
                  <a:lumOff val="5000"/>
                </a:schemeClr>
              </a:solidFill>
            </a:endParaRPr>
          </a:p>
        </p:txBody>
      </p:sp>
      <p:sp>
        <p:nvSpPr>
          <p:cNvPr id="11" name="Rectangle 10"/>
          <p:cNvSpPr/>
          <p:nvPr/>
        </p:nvSpPr>
        <p:spPr>
          <a:xfrm>
            <a:off x="3059723" y="5642327"/>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Milk, yoghurt &amp; cheese</a:t>
            </a:r>
            <a:endParaRPr lang="en-US" sz="2400" dirty="0">
              <a:solidFill>
                <a:schemeClr val="tx1">
                  <a:lumMod val="95000"/>
                  <a:lumOff val="5000"/>
                </a:schemeClr>
              </a:solidFill>
            </a:endParaRPr>
          </a:p>
        </p:txBody>
      </p:sp>
      <p:sp>
        <p:nvSpPr>
          <p:cNvPr id="12" name="Rectangle 11"/>
          <p:cNvSpPr/>
          <p:nvPr/>
        </p:nvSpPr>
        <p:spPr>
          <a:xfrm>
            <a:off x="3193869" y="2363026"/>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Dates</a:t>
            </a:r>
            <a:endParaRPr lang="en-US" sz="2400" dirty="0">
              <a:solidFill>
                <a:schemeClr val="tx1">
                  <a:lumMod val="95000"/>
                  <a:lumOff val="5000"/>
                </a:schemeClr>
              </a:solidFill>
            </a:endParaRPr>
          </a:p>
        </p:txBody>
      </p:sp>
      <p:sp>
        <p:nvSpPr>
          <p:cNvPr id="13" name="Rectangle 12"/>
          <p:cNvSpPr/>
          <p:nvPr/>
        </p:nvSpPr>
        <p:spPr>
          <a:xfrm>
            <a:off x="3193869" y="4010714"/>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Figs</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171594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to avoid</a:t>
            </a:r>
            <a:endParaRPr lang="en-US" dirty="0"/>
          </a:p>
        </p:txBody>
      </p:sp>
      <p:sp>
        <p:nvSpPr>
          <p:cNvPr id="4" name="Rectangle 3"/>
          <p:cNvSpPr/>
          <p:nvPr/>
        </p:nvSpPr>
        <p:spPr>
          <a:xfrm>
            <a:off x="685800" y="2363026"/>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Fried &amp; fatty foods</a:t>
            </a:r>
            <a:endParaRPr lang="en-US" sz="2400" dirty="0">
              <a:solidFill>
                <a:schemeClr val="tx1">
                  <a:lumMod val="95000"/>
                  <a:lumOff val="5000"/>
                </a:schemeClr>
              </a:solidFill>
            </a:endParaRPr>
          </a:p>
        </p:txBody>
      </p:sp>
      <p:sp>
        <p:nvSpPr>
          <p:cNvPr id="5" name="Rectangle 4"/>
          <p:cNvSpPr/>
          <p:nvPr/>
        </p:nvSpPr>
        <p:spPr>
          <a:xfrm>
            <a:off x="5685780" y="2363026"/>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Food with excessive sugar like </a:t>
            </a:r>
            <a:r>
              <a:rPr lang="en-US" sz="2400" dirty="0" err="1" smtClean="0">
                <a:solidFill>
                  <a:schemeClr val="tx1">
                    <a:lumMod val="95000"/>
                    <a:lumOff val="5000"/>
                  </a:schemeClr>
                </a:solidFill>
              </a:rPr>
              <a:t>mithai</a:t>
            </a:r>
            <a:endParaRPr lang="en-US" sz="2400" dirty="0">
              <a:solidFill>
                <a:schemeClr val="tx1">
                  <a:lumMod val="95000"/>
                  <a:lumOff val="5000"/>
                </a:schemeClr>
              </a:solidFill>
            </a:endParaRPr>
          </a:p>
        </p:txBody>
      </p:sp>
      <p:sp>
        <p:nvSpPr>
          <p:cNvPr id="6" name="Rectangle 5"/>
          <p:cNvSpPr/>
          <p:nvPr/>
        </p:nvSpPr>
        <p:spPr>
          <a:xfrm>
            <a:off x="685800" y="5537528"/>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High-fat cooked foods like </a:t>
            </a:r>
            <a:r>
              <a:rPr lang="en-US" sz="2400" dirty="0" err="1" smtClean="0">
                <a:solidFill>
                  <a:schemeClr val="tx1">
                    <a:lumMod val="95000"/>
                    <a:lumOff val="5000"/>
                  </a:schemeClr>
                </a:solidFill>
              </a:rPr>
              <a:t>parathas</a:t>
            </a:r>
            <a:endParaRPr lang="en-US" sz="2400" dirty="0">
              <a:solidFill>
                <a:schemeClr val="tx1">
                  <a:lumMod val="95000"/>
                  <a:lumOff val="5000"/>
                </a:schemeClr>
              </a:solidFill>
            </a:endParaRPr>
          </a:p>
        </p:txBody>
      </p:sp>
      <p:sp>
        <p:nvSpPr>
          <p:cNvPr id="9" name="Rectangle 8"/>
          <p:cNvSpPr/>
          <p:nvPr/>
        </p:nvSpPr>
        <p:spPr>
          <a:xfrm>
            <a:off x="5685780" y="5513103"/>
            <a:ext cx="2770833" cy="107702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95000"/>
                    <a:lumOff val="5000"/>
                  </a:schemeClr>
                </a:solidFill>
              </a:rPr>
              <a:t>Soft drinks</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349262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Format of the </a:t>
            </a:r>
            <a:r>
              <a:rPr lang="en-US" b="1" dirty="0" err="1" smtClean="0"/>
              <a:t>programme</a:t>
            </a:r>
            <a:endParaRPr lang="en-US" b="1" dirty="0"/>
          </a:p>
        </p:txBody>
      </p:sp>
      <p:sp>
        <p:nvSpPr>
          <p:cNvPr id="3" name="Content Placeholder 2"/>
          <p:cNvSpPr>
            <a:spLocks noGrp="1"/>
          </p:cNvSpPr>
          <p:nvPr>
            <p:ph idx="1"/>
          </p:nvPr>
        </p:nvSpPr>
        <p:spPr>
          <a:xfrm>
            <a:off x="194038" y="2000824"/>
            <a:ext cx="8648511" cy="4268429"/>
          </a:xfrm>
        </p:spPr>
        <p:txBody>
          <a:bodyPr>
            <a:noAutofit/>
          </a:bodyPr>
          <a:lstStyle/>
          <a:p>
            <a:r>
              <a:rPr lang="en-US" sz="2200" b="1" dirty="0" smtClean="0">
                <a:solidFill>
                  <a:srgbClr val="0000FF"/>
                </a:solidFill>
              </a:rPr>
              <a:t>Hunger and Islam</a:t>
            </a:r>
          </a:p>
          <a:p>
            <a:r>
              <a:rPr lang="en-US" sz="2200" b="1" dirty="0" smtClean="0">
                <a:solidFill>
                  <a:srgbClr val="0000FF"/>
                </a:solidFill>
              </a:rPr>
              <a:t>What happens to the body when we fast?</a:t>
            </a:r>
          </a:p>
          <a:p>
            <a:r>
              <a:rPr lang="en-US" sz="2200" b="1" dirty="0" smtClean="0">
                <a:solidFill>
                  <a:srgbClr val="0000FF"/>
                </a:solidFill>
              </a:rPr>
              <a:t>The health benefits of fasting</a:t>
            </a:r>
          </a:p>
          <a:p>
            <a:r>
              <a:rPr lang="en-US" sz="2200" b="1" dirty="0" smtClean="0">
                <a:solidFill>
                  <a:srgbClr val="0000FF"/>
                </a:solidFill>
              </a:rPr>
              <a:t>Potential health complications</a:t>
            </a:r>
          </a:p>
          <a:p>
            <a:r>
              <a:rPr lang="en-US" sz="2200" b="1" dirty="0" smtClean="0">
                <a:solidFill>
                  <a:srgbClr val="0000FF"/>
                </a:solidFill>
              </a:rPr>
              <a:t>Diabetes</a:t>
            </a:r>
          </a:p>
          <a:p>
            <a:r>
              <a:rPr lang="en-US" sz="2200" b="1" dirty="0" smtClean="0">
                <a:solidFill>
                  <a:srgbClr val="0000FF"/>
                </a:solidFill>
              </a:rPr>
              <a:t>What should we consume &amp; what should we avoid</a:t>
            </a:r>
          </a:p>
          <a:p>
            <a:r>
              <a:rPr lang="en-US" sz="2200" b="1" dirty="0" smtClean="0">
                <a:solidFill>
                  <a:srgbClr val="0000FF"/>
                </a:solidFill>
              </a:rPr>
              <a:t>Q&amp;A </a:t>
            </a:r>
            <a:endParaRPr lang="en-US" sz="2200" b="1" dirty="0">
              <a:solidFill>
                <a:srgbClr val="0000FF"/>
              </a:solidFill>
            </a:endParaRPr>
          </a:p>
        </p:txBody>
      </p:sp>
      <p:pic>
        <p:nvPicPr>
          <p:cNvPr id="4" name="Picture 3"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199" y="2909576"/>
            <a:ext cx="2680350" cy="1670500"/>
          </a:xfrm>
          <a:prstGeom prst="rect">
            <a:avLst/>
          </a:prstGeom>
        </p:spPr>
      </p:pic>
    </p:spTree>
    <p:extLst>
      <p:ext uri="{BB962C8B-B14F-4D97-AF65-F5344CB8AC3E}">
        <p14:creationId xmlns:p14="http://schemas.microsoft.com/office/powerpoint/2010/main" val="26628111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methods</a:t>
            </a:r>
            <a:endParaRPr lang="en-US" dirty="0"/>
          </a:p>
        </p:txBody>
      </p:sp>
      <p:sp>
        <p:nvSpPr>
          <p:cNvPr id="4" name="Multiply 3"/>
          <p:cNvSpPr/>
          <p:nvPr/>
        </p:nvSpPr>
        <p:spPr>
          <a:xfrm>
            <a:off x="7376494" y="1507942"/>
            <a:ext cx="951579" cy="998731"/>
          </a:xfrm>
          <a:prstGeom prst="mathMultiply">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Heart 4"/>
          <p:cNvSpPr/>
          <p:nvPr/>
        </p:nvSpPr>
        <p:spPr>
          <a:xfrm>
            <a:off x="922941" y="1653645"/>
            <a:ext cx="822960" cy="822960"/>
          </a:xfrm>
          <a:prstGeom prst="heart">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5884235" y="2893501"/>
            <a:ext cx="2572378" cy="2554545"/>
          </a:xfrm>
          <a:prstGeom prst="rect">
            <a:avLst/>
          </a:prstGeom>
          <a:noFill/>
        </p:spPr>
        <p:txBody>
          <a:bodyPr wrap="square" rtlCol="0">
            <a:spAutoFit/>
          </a:bodyPr>
          <a:lstStyle/>
          <a:p>
            <a:r>
              <a:rPr lang="en-US" sz="3200" b="1" dirty="0" smtClean="0">
                <a:solidFill>
                  <a:srgbClr val="0D0D0D"/>
                </a:solidFill>
              </a:rPr>
              <a:t>Deep frying</a:t>
            </a:r>
          </a:p>
          <a:p>
            <a:endParaRPr lang="en-US" sz="3200" b="1" dirty="0">
              <a:solidFill>
                <a:srgbClr val="0D0D0D"/>
              </a:solidFill>
            </a:endParaRPr>
          </a:p>
          <a:p>
            <a:endParaRPr lang="en-US" sz="3200" b="1" dirty="0" smtClean="0">
              <a:solidFill>
                <a:srgbClr val="0D0D0D"/>
              </a:solidFill>
            </a:endParaRPr>
          </a:p>
          <a:p>
            <a:r>
              <a:rPr lang="en-US" sz="3200" b="1" dirty="0" smtClean="0">
                <a:solidFill>
                  <a:srgbClr val="0D0D0D"/>
                </a:solidFill>
              </a:rPr>
              <a:t>Excessive use of oil </a:t>
            </a:r>
            <a:endParaRPr lang="en-US" sz="3200" b="1" dirty="0">
              <a:solidFill>
                <a:srgbClr val="0D0D0D"/>
              </a:solidFill>
            </a:endParaRPr>
          </a:p>
        </p:txBody>
      </p:sp>
      <p:sp>
        <p:nvSpPr>
          <p:cNvPr id="8" name="TextBox 7"/>
          <p:cNvSpPr txBox="1"/>
          <p:nvPr/>
        </p:nvSpPr>
        <p:spPr>
          <a:xfrm>
            <a:off x="459712" y="2965526"/>
            <a:ext cx="2916534" cy="2554545"/>
          </a:xfrm>
          <a:prstGeom prst="rect">
            <a:avLst/>
          </a:prstGeom>
          <a:noFill/>
        </p:spPr>
        <p:txBody>
          <a:bodyPr wrap="square" rtlCol="0">
            <a:spAutoFit/>
          </a:bodyPr>
          <a:lstStyle/>
          <a:p>
            <a:r>
              <a:rPr lang="en-US" sz="3200" b="1" dirty="0" smtClean="0">
                <a:solidFill>
                  <a:srgbClr val="0D0D0D"/>
                </a:solidFill>
              </a:rPr>
              <a:t>Shallow frying</a:t>
            </a:r>
            <a:endParaRPr lang="en-US" sz="3200" b="1" dirty="0">
              <a:solidFill>
                <a:srgbClr val="0D0D0D"/>
              </a:solidFill>
            </a:endParaRPr>
          </a:p>
          <a:p>
            <a:endParaRPr lang="en-US" sz="3200" b="1" dirty="0" smtClean="0">
              <a:solidFill>
                <a:srgbClr val="0D0D0D"/>
              </a:solidFill>
            </a:endParaRPr>
          </a:p>
          <a:p>
            <a:r>
              <a:rPr lang="en-US" sz="3200" b="1" dirty="0" smtClean="0">
                <a:solidFill>
                  <a:srgbClr val="0D0D0D"/>
                </a:solidFill>
              </a:rPr>
              <a:t>Grilling</a:t>
            </a:r>
          </a:p>
          <a:p>
            <a:endParaRPr lang="en-US" sz="3200" b="1" dirty="0">
              <a:solidFill>
                <a:srgbClr val="0D0D0D"/>
              </a:solidFill>
            </a:endParaRPr>
          </a:p>
          <a:p>
            <a:r>
              <a:rPr lang="en-US" sz="3200" b="1" dirty="0" smtClean="0">
                <a:solidFill>
                  <a:srgbClr val="0D0D0D"/>
                </a:solidFill>
              </a:rPr>
              <a:t>Baking</a:t>
            </a:r>
            <a:endParaRPr lang="en-US" sz="3200" b="1" dirty="0">
              <a:solidFill>
                <a:srgbClr val="0D0D0D"/>
              </a:solidFill>
            </a:endParaRPr>
          </a:p>
        </p:txBody>
      </p:sp>
    </p:spTree>
    <p:extLst>
      <p:ext uri="{BB962C8B-B14F-4D97-AF65-F5344CB8AC3E}">
        <p14:creationId xmlns:p14="http://schemas.microsoft.com/office/powerpoint/2010/main" val="158809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b="1" dirty="0" smtClean="0"/>
              <a:t>Ramadan is about spirituality. But it is amazing how spirituality leads to improved physicality too. </a:t>
            </a:r>
            <a:endParaRPr lang="en-US" b="1" dirty="0"/>
          </a:p>
        </p:txBody>
      </p:sp>
      <p:pic>
        <p:nvPicPr>
          <p:cNvPr id="4" name="Picture 3"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953" y="4255228"/>
            <a:ext cx="3492500" cy="2324100"/>
          </a:xfrm>
          <a:prstGeom prst="rect">
            <a:avLst/>
          </a:prstGeom>
        </p:spPr>
      </p:pic>
    </p:spTree>
    <p:extLst>
      <p:ext uri="{BB962C8B-B14F-4D97-AF65-F5344CB8AC3E}">
        <p14:creationId xmlns:p14="http://schemas.microsoft.com/office/powerpoint/2010/main" val="359163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76397" y="2209799"/>
            <a:ext cx="8696391" cy="4352711"/>
          </a:xfrm>
        </p:spPr>
        <p:txBody>
          <a:bodyPr/>
          <a:lstStyle/>
          <a:p>
            <a:r>
              <a:rPr lang="en-US" b="1" dirty="0" smtClean="0"/>
              <a:t>Early Muslims did not merely take religion from Allah &amp; His Messenger </a:t>
            </a:r>
            <a:r>
              <a:rPr lang="en-US" b="1" dirty="0" err="1" smtClean="0"/>
              <a:t>ﷺ</a:t>
            </a:r>
            <a:r>
              <a:rPr lang="en-US" b="1" dirty="0" smtClean="0"/>
              <a:t>, they took everything, including health tips.</a:t>
            </a:r>
          </a:p>
          <a:p>
            <a:r>
              <a:rPr lang="en-US" b="1" dirty="0" smtClean="0"/>
              <a:t>The primary purpose of Ramadan is </a:t>
            </a:r>
            <a:r>
              <a:rPr lang="en-US" b="1" dirty="0" err="1" smtClean="0"/>
              <a:t>taqwa</a:t>
            </a:r>
            <a:r>
              <a:rPr lang="en-US" b="1" dirty="0" smtClean="0"/>
              <a:t>, yet there are so many health benefits to be gained from fasting and observing Ramadan correctly.  </a:t>
            </a:r>
            <a:endParaRPr lang="en-US" b="1" dirty="0"/>
          </a:p>
        </p:txBody>
      </p:sp>
      <p:pic>
        <p:nvPicPr>
          <p:cNvPr id="4" name="Picture 3"/>
          <p:cNvPicPr>
            <a:picLocks noChangeAspect="1"/>
          </p:cNvPicPr>
          <p:nvPr/>
        </p:nvPicPr>
        <p:blipFill>
          <a:blip r:embed="rId2"/>
          <a:stretch>
            <a:fillRect/>
          </a:stretch>
        </p:blipFill>
        <p:spPr>
          <a:xfrm>
            <a:off x="2822358" y="4942634"/>
            <a:ext cx="3239749" cy="1619875"/>
          </a:xfrm>
          <a:prstGeom prst="rect">
            <a:avLst/>
          </a:prstGeom>
        </p:spPr>
      </p:pic>
    </p:spTree>
    <p:extLst>
      <p:ext uri="{BB962C8B-B14F-4D97-AF65-F5344CB8AC3E}">
        <p14:creationId xmlns:p14="http://schemas.microsoft.com/office/powerpoint/2010/main" val="645054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of hunger</a:t>
            </a:r>
            <a:endParaRPr lang="en-US" dirty="0"/>
          </a:p>
        </p:txBody>
      </p:sp>
      <p:sp>
        <p:nvSpPr>
          <p:cNvPr id="3" name="Content Placeholder 2"/>
          <p:cNvSpPr>
            <a:spLocks noGrp="1"/>
          </p:cNvSpPr>
          <p:nvPr>
            <p:ph idx="1"/>
          </p:nvPr>
        </p:nvSpPr>
        <p:spPr>
          <a:xfrm>
            <a:off x="264596" y="2209800"/>
            <a:ext cx="8572914" cy="4370352"/>
          </a:xfrm>
        </p:spPr>
        <p:txBody>
          <a:bodyPr>
            <a:normAutofit lnSpcReduction="10000"/>
          </a:bodyPr>
          <a:lstStyle/>
          <a:p>
            <a:r>
              <a:rPr lang="en-US" b="1" dirty="0" smtClean="0"/>
              <a:t>Hunger cannot be a bad thing, not least because Prophet Muhammad </a:t>
            </a:r>
            <a:r>
              <a:rPr lang="en-US" b="1" dirty="0" err="1" smtClean="0"/>
              <a:t>ﷺ</a:t>
            </a:r>
            <a:r>
              <a:rPr lang="en-US" b="1" dirty="0" smtClean="0"/>
              <a:t> chose a life of hunger.</a:t>
            </a:r>
          </a:p>
          <a:p>
            <a:r>
              <a:rPr lang="en-US" b="1" dirty="0" smtClean="0"/>
              <a:t>Hunger teaches discipline: if one can control his food intake, he can control anything. </a:t>
            </a:r>
          </a:p>
          <a:p>
            <a:r>
              <a:rPr lang="en-US" b="1" dirty="0"/>
              <a:t>Imam al-</a:t>
            </a:r>
            <a:r>
              <a:rPr lang="en-US" b="1" dirty="0" err="1"/>
              <a:t>Qushayri</a:t>
            </a:r>
            <a:r>
              <a:rPr lang="en-US" b="1" dirty="0"/>
              <a:t> said, ‘For me to raise my hands from my plate while I am hungry is better than the whole night in </a:t>
            </a:r>
            <a:r>
              <a:rPr lang="en-US" b="1" dirty="0" smtClean="0"/>
              <a:t>prayer.’ </a:t>
            </a:r>
          </a:p>
          <a:p>
            <a:r>
              <a:rPr lang="en-US" b="1" dirty="0"/>
              <a:t>When a person is hungry and thirsty, ironically he appreciates Allah’s </a:t>
            </a:r>
            <a:r>
              <a:rPr lang="en-US" b="1" dirty="0" err="1"/>
              <a:t>favours</a:t>
            </a:r>
            <a:r>
              <a:rPr lang="en-US" b="1" dirty="0"/>
              <a:t> more not less. He thoroughly enjoys the first sip of water at </a:t>
            </a:r>
            <a:r>
              <a:rPr lang="en-US" b="1" dirty="0" err="1"/>
              <a:t>Iftar</a:t>
            </a:r>
            <a:r>
              <a:rPr lang="en-US" b="1" dirty="0"/>
              <a:t>. </a:t>
            </a:r>
            <a:endParaRPr lang="en-US" b="1" dirty="0" smtClean="0"/>
          </a:p>
          <a:p>
            <a:endParaRPr lang="en-US" b="1" dirty="0"/>
          </a:p>
        </p:txBody>
      </p:sp>
    </p:spTree>
    <p:extLst>
      <p:ext uri="{BB962C8B-B14F-4D97-AF65-F5344CB8AC3E}">
        <p14:creationId xmlns:p14="http://schemas.microsoft.com/office/powerpoint/2010/main" val="29826387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What happens to the body during a fast?</a:t>
            </a:r>
            <a:endParaRPr lang="en-US" sz="4200" dirty="0"/>
          </a:p>
        </p:txBody>
      </p:sp>
      <p:sp>
        <p:nvSpPr>
          <p:cNvPr id="6" name="Content Placeholder 5"/>
          <p:cNvSpPr>
            <a:spLocks noGrp="1"/>
          </p:cNvSpPr>
          <p:nvPr>
            <p:ph idx="1"/>
          </p:nvPr>
        </p:nvSpPr>
        <p:spPr>
          <a:xfrm>
            <a:off x="4498134" y="2209800"/>
            <a:ext cx="3958479" cy="3657600"/>
          </a:xfrm>
        </p:spPr>
        <p:txBody>
          <a:bodyPr/>
          <a:lstStyle/>
          <a:p>
            <a:pPr algn="ctr"/>
            <a:r>
              <a:rPr lang="en-US" b="1" dirty="0" smtClean="0">
                <a:solidFill>
                  <a:srgbClr val="0000FF"/>
                </a:solidFill>
              </a:rPr>
              <a:t>STAGE ONE</a:t>
            </a:r>
          </a:p>
          <a:p>
            <a:r>
              <a:rPr lang="en-US" dirty="0"/>
              <a:t>Technically, the body enters into the fast state </a:t>
            </a:r>
            <a:r>
              <a:rPr lang="en-US" dirty="0">
                <a:solidFill>
                  <a:srgbClr val="FF0000"/>
                </a:solidFill>
              </a:rPr>
              <a:t>eight hours</a:t>
            </a:r>
            <a:r>
              <a:rPr lang="en-US" dirty="0"/>
              <a:t> after </a:t>
            </a:r>
            <a:r>
              <a:rPr lang="en-US" dirty="0" err="1"/>
              <a:t>Sehri</a:t>
            </a:r>
            <a:r>
              <a:rPr lang="en-US" dirty="0"/>
              <a:t>. This is when the gut finishes the job of absorbing the nutrients from the food consumed. </a:t>
            </a:r>
            <a:endParaRPr lang="en-GB" dirty="0"/>
          </a:p>
          <a:p>
            <a:endParaRPr lang="en-US" dirty="0"/>
          </a:p>
        </p:txBody>
      </p:sp>
      <p:pic>
        <p:nvPicPr>
          <p:cNvPr id="7" name="Picture 6"/>
          <p:cNvPicPr>
            <a:picLocks noChangeAspect="1"/>
          </p:cNvPicPr>
          <p:nvPr/>
        </p:nvPicPr>
        <p:blipFill>
          <a:blip r:embed="rId2"/>
          <a:stretch>
            <a:fillRect/>
          </a:stretch>
        </p:blipFill>
        <p:spPr>
          <a:xfrm>
            <a:off x="541038" y="2432805"/>
            <a:ext cx="3087654" cy="2888021"/>
          </a:xfrm>
          <a:prstGeom prst="rect">
            <a:avLst/>
          </a:prstGeom>
        </p:spPr>
      </p:pic>
    </p:spTree>
    <p:extLst>
      <p:ext uri="{BB962C8B-B14F-4D97-AF65-F5344CB8AC3E}">
        <p14:creationId xmlns:p14="http://schemas.microsoft.com/office/powerpoint/2010/main" val="19472021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What happens to the body during a fast?</a:t>
            </a:r>
            <a:endParaRPr lang="en-US" sz="4200" dirty="0"/>
          </a:p>
        </p:txBody>
      </p:sp>
      <p:sp>
        <p:nvSpPr>
          <p:cNvPr id="6" name="Content Placeholder 5"/>
          <p:cNvSpPr>
            <a:spLocks noGrp="1"/>
          </p:cNvSpPr>
          <p:nvPr>
            <p:ph idx="1"/>
          </p:nvPr>
        </p:nvSpPr>
        <p:spPr>
          <a:xfrm>
            <a:off x="4498134" y="2209800"/>
            <a:ext cx="3958479" cy="3657600"/>
          </a:xfrm>
        </p:spPr>
        <p:txBody>
          <a:bodyPr/>
          <a:lstStyle/>
          <a:p>
            <a:pPr algn="ctr"/>
            <a:r>
              <a:rPr lang="en-US" b="1" dirty="0" smtClean="0">
                <a:solidFill>
                  <a:srgbClr val="0000FF"/>
                </a:solidFill>
              </a:rPr>
              <a:t>STAGE TWO</a:t>
            </a:r>
          </a:p>
          <a:p>
            <a:r>
              <a:rPr lang="en-US" b="1" dirty="0">
                <a:solidFill>
                  <a:srgbClr val="FF0000"/>
                </a:solidFill>
              </a:rPr>
              <a:t>Body glucose</a:t>
            </a:r>
            <a:r>
              <a:rPr lang="en-US" b="1" dirty="0"/>
              <a:t> (which is stored in the liver and muscles) then becomes the major source of energy for the body. </a:t>
            </a:r>
            <a:r>
              <a:rPr lang="en-US" b="1" dirty="0" smtClean="0"/>
              <a:t>. </a:t>
            </a:r>
            <a:endParaRPr lang="en-GB" b="1" dirty="0"/>
          </a:p>
          <a:p>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38" y="2821454"/>
            <a:ext cx="2946400" cy="1978604"/>
          </a:xfrm>
          <a:prstGeom prst="rect">
            <a:avLst/>
          </a:prstGeom>
        </p:spPr>
      </p:pic>
    </p:spTree>
    <p:extLst>
      <p:ext uri="{BB962C8B-B14F-4D97-AF65-F5344CB8AC3E}">
        <p14:creationId xmlns:p14="http://schemas.microsoft.com/office/powerpoint/2010/main" val="36658790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What happens to the body during a fast?</a:t>
            </a:r>
            <a:endParaRPr lang="en-US" sz="4200" dirty="0"/>
          </a:p>
        </p:txBody>
      </p:sp>
      <p:sp>
        <p:nvSpPr>
          <p:cNvPr id="6" name="Content Placeholder 5"/>
          <p:cNvSpPr>
            <a:spLocks noGrp="1"/>
          </p:cNvSpPr>
          <p:nvPr>
            <p:ph idx="1"/>
          </p:nvPr>
        </p:nvSpPr>
        <p:spPr>
          <a:xfrm>
            <a:off x="4498134" y="2209800"/>
            <a:ext cx="3958479" cy="4246864"/>
          </a:xfrm>
        </p:spPr>
        <p:txBody>
          <a:bodyPr>
            <a:normAutofit/>
          </a:bodyPr>
          <a:lstStyle/>
          <a:p>
            <a:pPr algn="ctr"/>
            <a:r>
              <a:rPr lang="en-US" b="1" dirty="0" smtClean="0">
                <a:solidFill>
                  <a:srgbClr val="0000FF"/>
                </a:solidFill>
              </a:rPr>
              <a:t>STAGE THREE</a:t>
            </a:r>
          </a:p>
          <a:p>
            <a:r>
              <a:rPr lang="en-US" b="1" dirty="0"/>
              <a:t>Once this finishes, </a:t>
            </a:r>
            <a:r>
              <a:rPr lang="en-US" b="1" dirty="0">
                <a:solidFill>
                  <a:srgbClr val="FF0000"/>
                </a:solidFill>
              </a:rPr>
              <a:t>fat </a:t>
            </a:r>
            <a:r>
              <a:rPr lang="en-US" b="1" dirty="0"/>
              <a:t>becomes the next store of energy. It is at this point that fasting can lead to healthy weight loss. Using fat as energy also preserves the muscles and reduces the cholesterol level.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38" y="2830408"/>
            <a:ext cx="2946400" cy="1960695"/>
          </a:xfrm>
          <a:prstGeom prst="rect">
            <a:avLst/>
          </a:prstGeom>
        </p:spPr>
      </p:pic>
    </p:spTree>
    <p:extLst>
      <p:ext uri="{BB962C8B-B14F-4D97-AF65-F5344CB8AC3E}">
        <p14:creationId xmlns:p14="http://schemas.microsoft.com/office/powerpoint/2010/main" val="22137032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Prolonged fasting (</a:t>
            </a:r>
            <a:r>
              <a:rPr lang="en-US" sz="4200" i="1" dirty="0" err="1" smtClean="0"/>
              <a:t>Sawm</a:t>
            </a:r>
            <a:r>
              <a:rPr lang="en-US" sz="4200" i="1" dirty="0" smtClean="0"/>
              <a:t> </a:t>
            </a:r>
            <a:r>
              <a:rPr lang="en-US" sz="4200" i="1" dirty="0" err="1" smtClean="0"/>
              <a:t>Wisal</a:t>
            </a:r>
            <a:r>
              <a:rPr lang="en-US" sz="4200" dirty="0" smtClean="0"/>
              <a:t>)</a:t>
            </a:r>
            <a:endParaRPr lang="en-US" sz="4200" dirty="0"/>
          </a:p>
        </p:txBody>
      </p:sp>
      <p:sp>
        <p:nvSpPr>
          <p:cNvPr id="3" name="Content Placeholder 2"/>
          <p:cNvSpPr>
            <a:spLocks noGrp="1"/>
          </p:cNvSpPr>
          <p:nvPr>
            <p:ph idx="1"/>
          </p:nvPr>
        </p:nvSpPr>
        <p:spPr>
          <a:xfrm>
            <a:off x="191887" y="2033387"/>
            <a:ext cx="6228977" cy="4599687"/>
          </a:xfrm>
        </p:spPr>
        <p:txBody>
          <a:bodyPr>
            <a:normAutofit lnSpcReduction="10000"/>
          </a:bodyPr>
          <a:lstStyle/>
          <a:p>
            <a:r>
              <a:rPr lang="en-US" sz="2600" b="1" dirty="0"/>
              <a:t>In the case of prolonged &amp;</a:t>
            </a:r>
            <a:r>
              <a:rPr lang="en-US" sz="2600" b="1" dirty="0" smtClean="0"/>
              <a:t> </a:t>
            </a:r>
            <a:r>
              <a:rPr lang="en-US" sz="2600" b="1" dirty="0"/>
              <a:t>continuous fasting, the body will start using protein as a source of energy. This is known as </a:t>
            </a:r>
            <a:r>
              <a:rPr lang="en-US" sz="2600" b="1" dirty="0">
                <a:solidFill>
                  <a:srgbClr val="FF0000"/>
                </a:solidFill>
              </a:rPr>
              <a:t>starvation</a:t>
            </a:r>
            <a:r>
              <a:rPr lang="en-US" sz="2600" b="1" dirty="0"/>
              <a:t> and it is obviously unhealthy. Because Ramadan is not for continuous days, there is no chance of this happening.</a:t>
            </a:r>
            <a:r>
              <a:rPr lang="en-GB" sz="2600" b="1" dirty="0"/>
              <a:t> </a:t>
            </a:r>
            <a:r>
              <a:rPr lang="en-GB" sz="2600" b="1" dirty="0" smtClean="0"/>
              <a:t> </a:t>
            </a:r>
          </a:p>
          <a:p>
            <a:r>
              <a:rPr lang="en-US" sz="2600" b="1" dirty="0" smtClean="0">
                <a:solidFill>
                  <a:srgbClr val="FF0000"/>
                </a:solidFill>
              </a:rPr>
              <a:t>Continuous fasting is forbidden </a:t>
            </a:r>
            <a:r>
              <a:rPr lang="en-US" sz="2600" b="1" dirty="0" smtClean="0"/>
              <a:t>in Islam. However, it was permissible for Prophet Muhammad </a:t>
            </a:r>
            <a:r>
              <a:rPr lang="en-US" sz="2800" b="1" dirty="0" err="1" smtClean="0"/>
              <a:t>ﷺ</a:t>
            </a:r>
            <a:r>
              <a:rPr lang="en-US" sz="2800" b="1" dirty="0" smtClean="0"/>
              <a:t>, who did practice it. </a:t>
            </a:r>
            <a:endParaRPr lang="en-GB" sz="2600" b="1" dirty="0"/>
          </a:p>
        </p:txBody>
      </p:sp>
      <p:pic>
        <p:nvPicPr>
          <p:cNvPr id="4" name="Picture 3" descr="GreenDome-Baq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177" y="1834680"/>
            <a:ext cx="2156226" cy="4635214"/>
          </a:xfrm>
          <a:prstGeom prst="rect">
            <a:avLst/>
          </a:prstGeom>
        </p:spPr>
      </p:pic>
    </p:spTree>
    <p:extLst>
      <p:ext uri="{BB962C8B-B14F-4D97-AF65-F5344CB8AC3E}">
        <p14:creationId xmlns:p14="http://schemas.microsoft.com/office/powerpoint/2010/main" val="1686446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does regular fasting do to the body?</a:t>
            </a:r>
            <a:endParaRPr lang="en-US" sz="4000" dirty="0"/>
          </a:p>
        </p:txBody>
      </p:sp>
      <p:sp>
        <p:nvSpPr>
          <p:cNvPr id="3" name="Content Placeholder 2"/>
          <p:cNvSpPr>
            <a:spLocks noGrp="1"/>
          </p:cNvSpPr>
          <p:nvPr>
            <p:ph idx="1"/>
          </p:nvPr>
        </p:nvSpPr>
        <p:spPr>
          <a:xfrm>
            <a:off x="685800" y="2209800"/>
            <a:ext cx="7770813" cy="1300790"/>
          </a:xfrm>
        </p:spPr>
        <p:txBody>
          <a:bodyPr/>
          <a:lstStyle/>
          <a:p>
            <a:pPr algn="ctr"/>
            <a:r>
              <a:rPr lang="en-US" dirty="0" smtClean="0"/>
              <a:t>In short, fasting brings multiple health benefits</a:t>
            </a:r>
            <a:r>
              <a:rPr lang="is-IS" dirty="0" smtClean="0"/>
              <a:t>…</a:t>
            </a:r>
            <a:r>
              <a:rPr lang="en-US" dirty="0" smtClean="0"/>
              <a:t> </a:t>
            </a:r>
            <a:endParaRPr lang="en-US" dirty="0"/>
          </a:p>
        </p:txBody>
      </p:sp>
      <p:pic>
        <p:nvPicPr>
          <p:cNvPr id="4" name="Picture 3"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00" y="3065437"/>
            <a:ext cx="3670300" cy="2222500"/>
          </a:xfrm>
          <a:prstGeom prst="rect">
            <a:avLst/>
          </a:prstGeom>
        </p:spPr>
      </p:pic>
      <p:pic>
        <p:nvPicPr>
          <p:cNvPr id="5" name="Pictur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057" y="3065437"/>
            <a:ext cx="3556000" cy="2286000"/>
          </a:xfrm>
          <a:prstGeom prst="rect">
            <a:avLst/>
          </a:prstGeom>
        </p:spPr>
      </p:pic>
      <p:pic>
        <p:nvPicPr>
          <p:cNvPr id="6" name="Picture 5" descr="Unknown-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182" y="4483100"/>
            <a:ext cx="3416300" cy="2374900"/>
          </a:xfrm>
          <a:prstGeom prst="rect">
            <a:avLst/>
          </a:prstGeom>
        </p:spPr>
      </p:pic>
    </p:spTree>
    <p:extLst>
      <p:ext uri="{BB962C8B-B14F-4D97-AF65-F5344CB8AC3E}">
        <p14:creationId xmlns:p14="http://schemas.microsoft.com/office/powerpoint/2010/main" val="34756662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136</TotalTime>
  <Words>889</Words>
  <Application>Microsoft Macintosh PowerPoint</Application>
  <PresentationFormat>On-screen Show (4:3)</PresentationFormat>
  <Paragraphs>88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Folio</vt:lpstr>
      <vt:lpstr>PowerPoint Presentation</vt:lpstr>
      <vt:lpstr>Format of the programme</vt:lpstr>
      <vt:lpstr>Introduction</vt:lpstr>
      <vt:lpstr>The benefits of hunger</vt:lpstr>
      <vt:lpstr>What happens to the body during a fast?</vt:lpstr>
      <vt:lpstr>What happens to the body during a fast?</vt:lpstr>
      <vt:lpstr>What happens to the body during a fast?</vt:lpstr>
      <vt:lpstr>Prolonged fasting (Sawm Wisal)</vt:lpstr>
      <vt:lpstr>What does regular fasting do to the body?</vt:lpstr>
      <vt:lpstr>Calorie reduction leads to:</vt:lpstr>
      <vt:lpstr>Other benefits of fasting:</vt:lpstr>
      <vt:lpstr>How does fasting help so much?</vt:lpstr>
      <vt:lpstr>Help via healing…</vt:lpstr>
      <vt:lpstr>Salah al-Tarawih</vt:lpstr>
      <vt:lpstr>Possible health complications</vt:lpstr>
      <vt:lpstr>Diabetes</vt:lpstr>
      <vt:lpstr>How does fasting affect diabetics?</vt:lpstr>
      <vt:lpstr>Good Ramadan food</vt:lpstr>
      <vt:lpstr>Food to avoid</vt:lpstr>
      <vt:lpstr>Cooking methods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Ather Hussain</dc:creator>
  <cp:lastModifiedBy>Ather Hussain</cp:lastModifiedBy>
  <cp:revision>23</cp:revision>
  <dcterms:created xsi:type="dcterms:W3CDTF">2016-05-27T16:20:10Z</dcterms:created>
  <dcterms:modified xsi:type="dcterms:W3CDTF">2016-05-29T17:46:22Z</dcterms:modified>
</cp:coreProperties>
</file>