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94589" autoAdjust="0"/>
  </p:normalViewPr>
  <p:slideViewPr>
    <p:cSldViewPr snapToGrid="0" snapToObjects="1">
      <p:cViewPr varScale="1">
        <p:scale>
          <a:sx n="93" d="100"/>
          <a:sy n="93" d="100"/>
        </p:scale>
        <p:origin x="-1184"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1343905-E713-A549-A894-10A6C581121A}" type="datetimeFigureOut">
              <a:rPr lang="en-US" smtClean="0"/>
              <a:t>17/03/20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40FB86-39FD-6F41-91EF-545EDAEAFE95}" type="slidenum">
              <a:rPr lang="en-US" smtClean="0"/>
              <a:t>‹#›</a:t>
            </a:fld>
            <a:endParaRPr lang="en-US"/>
          </a:p>
        </p:txBody>
      </p:sp>
    </p:spTree>
    <p:extLst>
      <p:ext uri="{BB962C8B-B14F-4D97-AF65-F5344CB8AC3E}">
        <p14:creationId xmlns:p14="http://schemas.microsoft.com/office/powerpoint/2010/main" val="46007904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E69F1B98-7DC5-46BD-946F-73BD13DC4D2A}" type="slidenum">
              <a:rPr lang="id-ID" smtClean="0"/>
              <a:pPr/>
              <a:t>12</a:t>
            </a:fld>
            <a:endParaRPr lang="id-ID" smtClean="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17/03/20</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17/03/20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17/03/20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17/03/20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17/03/20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GB"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GB"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GB"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GB"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GB"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GB"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GB"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GB"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GB"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GB"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17/03/20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17/03/20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GB"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17/03/20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GB"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GB"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17/03/20</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GB"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17/03/20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GB"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GB"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17/03/20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GB"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GB"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17/03/20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17/03/20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17/03/20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17/03/20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17/03/20</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JPG"/><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 Id="rId3"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Prophet’s Night Journey</a:t>
            </a:r>
            <a:endParaRPr lang="en-US" dirty="0"/>
          </a:p>
        </p:txBody>
      </p:sp>
      <p:sp>
        <p:nvSpPr>
          <p:cNvPr id="3" name="Subtitle 2"/>
          <p:cNvSpPr>
            <a:spLocks noGrp="1"/>
          </p:cNvSpPr>
          <p:nvPr>
            <p:ph type="subTitle" idx="1"/>
          </p:nvPr>
        </p:nvSpPr>
        <p:spPr/>
        <p:txBody>
          <a:bodyPr/>
          <a:lstStyle/>
          <a:p>
            <a:r>
              <a:rPr lang="en-US" dirty="0" smtClean="0"/>
              <a:t>al-</a:t>
            </a:r>
            <a:r>
              <a:rPr lang="en-US" dirty="0" err="1" smtClean="0"/>
              <a:t>Isra</a:t>
            </a:r>
            <a:r>
              <a:rPr lang="en-US" dirty="0" smtClean="0"/>
              <a:t> </a:t>
            </a:r>
            <a:r>
              <a:rPr lang="en-US" dirty="0" err="1" smtClean="0"/>
              <a:t>wa’l</a:t>
            </a:r>
            <a:r>
              <a:rPr lang="en-US" dirty="0" smtClean="0"/>
              <a:t> </a:t>
            </a:r>
            <a:r>
              <a:rPr lang="en-US" dirty="0" err="1" smtClean="0"/>
              <a:t>Mi’raj</a:t>
            </a:r>
            <a:endParaRPr lang="en-US" dirty="0"/>
          </a:p>
        </p:txBody>
      </p:sp>
      <p:pic>
        <p:nvPicPr>
          <p:cNvPr id="4" name="Picture 3" descr="phot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572" y="361950"/>
            <a:ext cx="3683000" cy="2762250"/>
          </a:xfrm>
          <a:prstGeom prst="rect">
            <a:avLst/>
          </a:prstGeom>
        </p:spPr>
      </p:pic>
      <p:pic>
        <p:nvPicPr>
          <p:cNvPr id="5" name="Picture 4" descr="al_aqsa_mosque_do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0715" y="298992"/>
            <a:ext cx="2467430" cy="2825208"/>
          </a:xfrm>
          <a:prstGeom prst="rect">
            <a:avLst/>
          </a:prstGeom>
        </p:spPr>
      </p:pic>
    </p:spTree>
    <p:extLst>
      <p:ext uri="{BB962C8B-B14F-4D97-AF65-F5344CB8AC3E}">
        <p14:creationId xmlns:p14="http://schemas.microsoft.com/office/powerpoint/2010/main" val="3887906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Al-Aqsa Mosque</a:t>
            </a:r>
            <a:endParaRPr lang="en-US" dirty="0"/>
          </a:p>
        </p:txBody>
      </p:sp>
      <p:sp>
        <p:nvSpPr>
          <p:cNvPr id="4" name="TextBox 3"/>
          <p:cNvSpPr txBox="1"/>
          <p:nvPr/>
        </p:nvSpPr>
        <p:spPr>
          <a:xfrm>
            <a:off x="551396" y="2005385"/>
            <a:ext cx="7836521" cy="1446550"/>
          </a:xfrm>
          <a:prstGeom prst="rect">
            <a:avLst/>
          </a:prstGeom>
          <a:noFill/>
        </p:spPr>
        <p:txBody>
          <a:bodyPr wrap="square" rtlCol="0">
            <a:spAutoFit/>
          </a:bodyPr>
          <a:lstStyle/>
          <a:p>
            <a:r>
              <a:rPr lang="en-US" sz="2200" b="1" dirty="0" smtClean="0">
                <a:solidFill>
                  <a:srgbClr val="FF0000"/>
                </a:solidFill>
              </a:rPr>
              <a:t>They eventually reached al-Aqsa Mosque, Jerusalem. There, all the previous prophets &amp; messengers had gathered. The Azan was recited and Prophet Muhammad (peace be upon him) was told to lead the Salah. Everyone else read behind him. </a:t>
            </a:r>
            <a:endParaRPr lang="en-US" sz="2200" b="1" dirty="0">
              <a:solidFill>
                <a:srgbClr val="FF0000"/>
              </a:solidFill>
            </a:endParaRPr>
          </a:p>
        </p:txBody>
      </p:sp>
      <p:pic>
        <p:nvPicPr>
          <p:cNvPr id="5" name="Picture 4"/>
          <p:cNvPicPr>
            <a:picLocks noChangeAspect="1"/>
          </p:cNvPicPr>
          <p:nvPr/>
        </p:nvPicPr>
        <p:blipFill>
          <a:blip r:embed="rId2"/>
          <a:stretch>
            <a:fillRect/>
          </a:stretch>
        </p:blipFill>
        <p:spPr>
          <a:xfrm>
            <a:off x="914400" y="3856885"/>
            <a:ext cx="3048000" cy="2286000"/>
          </a:xfrm>
          <a:prstGeom prst="rect">
            <a:avLst/>
          </a:prstGeom>
        </p:spPr>
      </p:pic>
      <p:pic>
        <p:nvPicPr>
          <p:cNvPr id="6" name="Picture 5"/>
          <p:cNvPicPr>
            <a:picLocks noChangeAspect="1"/>
          </p:cNvPicPr>
          <p:nvPr/>
        </p:nvPicPr>
        <p:blipFill>
          <a:blip r:embed="rId3"/>
          <a:stretch>
            <a:fillRect/>
          </a:stretch>
        </p:blipFill>
        <p:spPr>
          <a:xfrm>
            <a:off x="5175369" y="3856885"/>
            <a:ext cx="3492500" cy="2324100"/>
          </a:xfrm>
          <a:prstGeom prst="rect">
            <a:avLst/>
          </a:prstGeom>
        </p:spPr>
      </p:pic>
    </p:spTree>
    <p:extLst>
      <p:ext uri="{BB962C8B-B14F-4D97-AF65-F5344CB8AC3E}">
        <p14:creationId xmlns:p14="http://schemas.microsoft.com/office/powerpoint/2010/main" val="13505675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Milk &amp; Wine. </a:t>
            </a:r>
            <a:endParaRPr lang="en-US" dirty="0"/>
          </a:p>
        </p:txBody>
      </p:sp>
      <p:sp>
        <p:nvSpPr>
          <p:cNvPr id="4" name="TextBox 3"/>
          <p:cNvSpPr txBox="1"/>
          <p:nvPr/>
        </p:nvSpPr>
        <p:spPr>
          <a:xfrm>
            <a:off x="914400" y="1687866"/>
            <a:ext cx="4014755" cy="4693593"/>
          </a:xfrm>
          <a:prstGeom prst="rect">
            <a:avLst/>
          </a:prstGeom>
          <a:noFill/>
        </p:spPr>
        <p:txBody>
          <a:bodyPr wrap="square" rtlCol="0">
            <a:spAutoFit/>
          </a:bodyPr>
          <a:lstStyle/>
          <a:p>
            <a:r>
              <a:rPr lang="en-US" sz="2300" b="1" dirty="0" smtClean="0">
                <a:solidFill>
                  <a:srgbClr val="FF0000"/>
                </a:solidFill>
              </a:rPr>
              <a:t>The Prophet (peace be upon him) left the mosque and was ready for the upward journey (</a:t>
            </a:r>
            <a:r>
              <a:rPr lang="en-US" sz="2300" b="1" dirty="0" err="1" smtClean="0">
                <a:solidFill>
                  <a:srgbClr val="FF0000"/>
                </a:solidFill>
              </a:rPr>
              <a:t>Mi’raj</a:t>
            </a:r>
            <a:r>
              <a:rPr lang="en-US" sz="2300" b="1" dirty="0" smtClean="0">
                <a:solidFill>
                  <a:srgbClr val="FF0000"/>
                </a:solidFill>
              </a:rPr>
              <a:t>). </a:t>
            </a:r>
            <a:endParaRPr lang="en-US" sz="2300" b="1" dirty="0">
              <a:solidFill>
                <a:srgbClr val="FF0000"/>
              </a:solidFill>
            </a:endParaRPr>
          </a:p>
          <a:p>
            <a:r>
              <a:rPr lang="en-US" sz="2300" b="1" dirty="0" smtClean="0">
                <a:solidFill>
                  <a:srgbClr val="FF0000"/>
                </a:solidFill>
              </a:rPr>
              <a:t>Before he did so, </a:t>
            </a:r>
            <a:r>
              <a:rPr lang="en-US" sz="2300" b="1" dirty="0" err="1" smtClean="0">
                <a:solidFill>
                  <a:srgbClr val="FF0000"/>
                </a:solidFill>
              </a:rPr>
              <a:t>Jibril</a:t>
            </a:r>
            <a:r>
              <a:rPr lang="en-US" sz="2300" b="1" dirty="0" smtClean="0">
                <a:solidFill>
                  <a:srgbClr val="FF0000"/>
                </a:solidFill>
              </a:rPr>
              <a:t> offered him to drink from one of two glasses. One had wine in it and one has milk. </a:t>
            </a:r>
          </a:p>
          <a:p>
            <a:endParaRPr lang="en-US" sz="2300" b="1" dirty="0">
              <a:solidFill>
                <a:srgbClr val="FF0000"/>
              </a:solidFill>
            </a:endParaRPr>
          </a:p>
          <a:p>
            <a:r>
              <a:rPr lang="en-US" sz="2300" b="1" dirty="0" smtClean="0">
                <a:solidFill>
                  <a:srgbClr val="FF0000"/>
                </a:solidFill>
              </a:rPr>
              <a:t>The Prophet chose the milk, upon which </a:t>
            </a:r>
            <a:r>
              <a:rPr lang="en-US" sz="2300" b="1" dirty="0" err="1" smtClean="0">
                <a:solidFill>
                  <a:srgbClr val="FF0000"/>
                </a:solidFill>
              </a:rPr>
              <a:t>Jibril</a:t>
            </a:r>
            <a:r>
              <a:rPr lang="en-US" sz="2300" b="1" dirty="0" smtClean="0">
                <a:solidFill>
                  <a:srgbClr val="FF0000"/>
                </a:solidFill>
              </a:rPr>
              <a:t> said, ‘You have chosen the (right) natural one.’</a:t>
            </a:r>
            <a:endParaRPr lang="en-US" sz="2300" b="1" dirty="0">
              <a:solidFill>
                <a:srgbClr val="FF0000"/>
              </a:solidFill>
            </a:endParaRPr>
          </a:p>
        </p:txBody>
      </p:sp>
      <p:pic>
        <p:nvPicPr>
          <p:cNvPr id="5" name="Picture 4"/>
          <p:cNvPicPr>
            <a:picLocks noChangeAspect="1"/>
          </p:cNvPicPr>
          <p:nvPr/>
        </p:nvPicPr>
        <p:blipFill>
          <a:blip r:embed="rId2"/>
          <a:stretch>
            <a:fillRect/>
          </a:stretch>
        </p:blipFill>
        <p:spPr>
          <a:xfrm>
            <a:off x="5179789" y="1687865"/>
            <a:ext cx="3796567" cy="4294867"/>
          </a:xfrm>
          <a:prstGeom prst="rect">
            <a:avLst/>
          </a:prstGeom>
        </p:spPr>
      </p:pic>
    </p:spTree>
    <p:extLst>
      <p:ext uri="{BB962C8B-B14F-4D97-AF65-F5344CB8AC3E}">
        <p14:creationId xmlns:p14="http://schemas.microsoft.com/office/powerpoint/2010/main" val="35540638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a:grpSpLocks/>
          </p:cNvGrpSpPr>
          <p:nvPr/>
        </p:nvGrpSpPr>
        <p:grpSpPr bwMode="auto">
          <a:xfrm>
            <a:off x="1253175" y="1497807"/>
            <a:ext cx="6374438" cy="5262562"/>
            <a:chOff x="3346450" y="1274733"/>
            <a:chExt cx="5797550" cy="5262562"/>
          </a:xfrm>
        </p:grpSpPr>
        <p:sp>
          <p:nvSpPr>
            <p:cNvPr id="11275" name="Text Box 4"/>
            <p:cNvSpPr txBox="1">
              <a:spLocks noChangeArrowheads="1"/>
            </p:cNvSpPr>
            <p:nvPr/>
          </p:nvSpPr>
          <p:spPr bwMode="auto">
            <a:xfrm>
              <a:off x="4464050" y="4814858"/>
              <a:ext cx="3168650" cy="274637"/>
            </a:xfrm>
            <a:prstGeom prst="rect">
              <a:avLst/>
            </a:prstGeom>
            <a:noFill/>
            <a:ln w="9525">
              <a:noFill/>
              <a:miter lim="800000"/>
              <a:headEnd/>
              <a:tailEnd/>
            </a:ln>
          </p:spPr>
          <p:txBody>
            <a:bodyPr lIns="0" tIns="0" rIns="0" bIns="0">
              <a:spAutoFit/>
            </a:bodyPr>
            <a:lstStyle/>
            <a:p>
              <a:pPr>
                <a:spcBef>
                  <a:spcPct val="50000"/>
                </a:spcBef>
              </a:pPr>
              <a:endParaRPr lang="en-US"/>
            </a:p>
          </p:txBody>
        </p:sp>
        <p:pic>
          <p:nvPicPr>
            <p:cNvPr id="11276" name="Picture 5" descr="SEGITIGA ISRA MIRAJ a copy"/>
            <p:cNvPicPr>
              <a:picLocks noChangeAspect="1" noChangeArrowheads="1"/>
            </p:cNvPicPr>
            <p:nvPr/>
          </p:nvPicPr>
          <p:blipFill>
            <a:blip r:embed="rId3"/>
            <a:srcRect/>
            <a:stretch>
              <a:fillRect/>
            </a:stretch>
          </p:blipFill>
          <p:spPr bwMode="auto">
            <a:xfrm>
              <a:off x="3346450" y="1274733"/>
              <a:ext cx="5797550" cy="5262562"/>
            </a:xfrm>
            <a:prstGeom prst="rect">
              <a:avLst/>
            </a:prstGeom>
            <a:noFill/>
            <a:ln w="9525">
              <a:noFill/>
              <a:miter lim="800000"/>
              <a:headEnd/>
              <a:tailEnd/>
            </a:ln>
          </p:spPr>
        </p:pic>
        <p:sp>
          <p:nvSpPr>
            <p:cNvPr id="23558" name="Text Box 6"/>
            <p:cNvSpPr txBox="1">
              <a:spLocks noChangeArrowheads="1"/>
            </p:cNvSpPr>
            <p:nvPr/>
          </p:nvSpPr>
          <p:spPr bwMode="auto">
            <a:xfrm>
              <a:off x="5700713" y="1820833"/>
              <a:ext cx="1062037" cy="646331"/>
            </a:xfrm>
            <a:prstGeom prst="rect">
              <a:avLst/>
            </a:prstGeom>
            <a:solidFill>
              <a:srgbClr val="FF0000"/>
            </a:solidFill>
            <a:ln w="9525">
              <a:noFill/>
              <a:miter lim="800000"/>
              <a:headEnd/>
              <a:tailEnd/>
            </a:ln>
            <a:effectLst>
              <a:outerShdw dist="17961" dir="2700000" algn="ctr" rotWithShape="0">
                <a:schemeClr val="tx1"/>
              </a:outerShdw>
            </a:effectLst>
          </p:spPr>
          <p:txBody>
            <a:bodyPr lIns="0" tIns="0" rIns="0" bIns="0">
              <a:spAutoFit/>
            </a:bodyPr>
            <a:lstStyle/>
            <a:p>
              <a:pPr algn="ctr">
                <a:spcBef>
                  <a:spcPct val="50000"/>
                </a:spcBef>
                <a:defRPr/>
              </a:pPr>
              <a:r>
                <a:rPr lang="en-US" sz="1400" b="1" dirty="0">
                  <a:solidFill>
                    <a:srgbClr val="FFFF00"/>
                  </a:solidFill>
                </a:rPr>
                <a:t>NABI</a:t>
              </a:r>
              <a:br>
                <a:rPr lang="en-US" sz="1400" b="1" dirty="0">
                  <a:solidFill>
                    <a:srgbClr val="FFFF00"/>
                  </a:solidFill>
                </a:rPr>
              </a:br>
              <a:r>
                <a:rPr lang="en-US" sz="1400" b="1" dirty="0">
                  <a:solidFill>
                    <a:srgbClr val="FFFF00"/>
                  </a:solidFill>
                </a:rPr>
                <a:t>IBRAHIM</a:t>
              </a:r>
              <a:br>
                <a:rPr lang="en-US" sz="1400" b="1" dirty="0">
                  <a:solidFill>
                    <a:srgbClr val="FFFF00"/>
                  </a:solidFill>
                </a:rPr>
              </a:br>
              <a:r>
                <a:rPr lang="en-US" sz="1400" b="1" dirty="0">
                  <a:solidFill>
                    <a:srgbClr val="FFFF00"/>
                  </a:solidFill>
                </a:rPr>
                <a:t>as</a:t>
              </a:r>
              <a:endParaRPr lang="id-ID" sz="1400" b="1" dirty="0">
                <a:solidFill>
                  <a:srgbClr val="FFFF00"/>
                </a:solidFill>
              </a:endParaRPr>
            </a:p>
          </p:txBody>
        </p:sp>
        <p:sp>
          <p:nvSpPr>
            <p:cNvPr id="23559" name="Text Box 7"/>
            <p:cNvSpPr txBox="1">
              <a:spLocks noChangeArrowheads="1"/>
            </p:cNvSpPr>
            <p:nvPr/>
          </p:nvSpPr>
          <p:spPr bwMode="auto">
            <a:xfrm>
              <a:off x="5480050" y="2793970"/>
              <a:ext cx="1458913" cy="215444"/>
            </a:xfrm>
            <a:prstGeom prst="rect">
              <a:avLst/>
            </a:prstGeom>
            <a:solidFill>
              <a:srgbClr val="FF0000"/>
            </a:solidFill>
            <a:ln w="9525">
              <a:noFill/>
              <a:miter lim="800000"/>
              <a:headEnd/>
              <a:tailEnd/>
            </a:ln>
            <a:effectLst>
              <a:outerShdw dist="17961" dir="2700000" algn="ctr" rotWithShape="0">
                <a:schemeClr val="tx1"/>
              </a:outerShdw>
            </a:effectLst>
          </p:spPr>
          <p:txBody>
            <a:bodyPr lIns="0" tIns="0" rIns="0" bIns="0">
              <a:spAutoFit/>
            </a:bodyPr>
            <a:lstStyle/>
            <a:p>
              <a:pPr algn="ctr">
                <a:spcBef>
                  <a:spcPct val="50000"/>
                </a:spcBef>
                <a:defRPr/>
              </a:pPr>
              <a:r>
                <a:rPr lang="en-US" sz="1400" b="1" dirty="0">
                  <a:solidFill>
                    <a:srgbClr val="FFFF00"/>
                  </a:solidFill>
                </a:rPr>
                <a:t>NABI MUSA as</a:t>
              </a:r>
              <a:endParaRPr lang="id-ID" sz="1400" b="1" dirty="0">
                <a:solidFill>
                  <a:srgbClr val="FFFF00"/>
                </a:solidFill>
              </a:endParaRPr>
            </a:p>
          </p:txBody>
        </p:sp>
        <p:sp>
          <p:nvSpPr>
            <p:cNvPr id="23560" name="Text Box 8"/>
            <p:cNvSpPr txBox="1">
              <a:spLocks noChangeArrowheads="1"/>
            </p:cNvSpPr>
            <p:nvPr/>
          </p:nvSpPr>
          <p:spPr bwMode="auto">
            <a:xfrm>
              <a:off x="5041900" y="3441670"/>
              <a:ext cx="2301875" cy="215444"/>
            </a:xfrm>
            <a:prstGeom prst="rect">
              <a:avLst/>
            </a:prstGeom>
            <a:solidFill>
              <a:srgbClr val="FF0000"/>
            </a:solidFill>
            <a:ln w="9525">
              <a:noFill/>
              <a:miter lim="800000"/>
              <a:headEnd/>
              <a:tailEnd/>
            </a:ln>
            <a:effectLst>
              <a:outerShdw dist="17961" dir="2700000" algn="ctr" rotWithShape="0">
                <a:schemeClr val="tx1"/>
              </a:outerShdw>
            </a:effectLst>
          </p:spPr>
          <p:txBody>
            <a:bodyPr lIns="0" tIns="0" rIns="0" bIns="0">
              <a:spAutoFit/>
            </a:bodyPr>
            <a:lstStyle/>
            <a:p>
              <a:pPr algn="ctr">
                <a:spcBef>
                  <a:spcPct val="50000"/>
                </a:spcBef>
                <a:defRPr/>
              </a:pPr>
              <a:r>
                <a:rPr lang="en-US" sz="1400" b="1" dirty="0">
                  <a:solidFill>
                    <a:srgbClr val="FFFF00"/>
                  </a:solidFill>
                </a:rPr>
                <a:t>NABI HARUN as</a:t>
              </a:r>
              <a:endParaRPr lang="id-ID" sz="1400" b="1" dirty="0">
                <a:solidFill>
                  <a:srgbClr val="FFFF00"/>
                </a:solidFill>
              </a:endParaRPr>
            </a:p>
          </p:txBody>
        </p:sp>
        <p:sp>
          <p:nvSpPr>
            <p:cNvPr id="23561" name="Text Box 9"/>
            <p:cNvSpPr txBox="1">
              <a:spLocks noChangeArrowheads="1"/>
            </p:cNvSpPr>
            <p:nvPr/>
          </p:nvSpPr>
          <p:spPr bwMode="auto">
            <a:xfrm>
              <a:off x="4638675" y="4129058"/>
              <a:ext cx="3054350" cy="215444"/>
            </a:xfrm>
            <a:prstGeom prst="rect">
              <a:avLst/>
            </a:prstGeom>
            <a:solidFill>
              <a:srgbClr val="FF0000"/>
            </a:solidFill>
            <a:ln w="9525">
              <a:noFill/>
              <a:miter lim="800000"/>
              <a:headEnd/>
              <a:tailEnd/>
            </a:ln>
            <a:effectLst>
              <a:outerShdw dist="17961" dir="2700000" algn="ctr" rotWithShape="0">
                <a:schemeClr val="tx1"/>
              </a:outerShdw>
            </a:effectLst>
          </p:spPr>
          <p:txBody>
            <a:bodyPr lIns="0" tIns="0" rIns="0" bIns="0">
              <a:spAutoFit/>
            </a:bodyPr>
            <a:lstStyle/>
            <a:p>
              <a:pPr algn="ctr">
                <a:spcBef>
                  <a:spcPct val="50000"/>
                </a:spcBef>
                <a:defRPr/>
              </a:pPr>
              <a:r>
                <a:rPr lang="en-US" sz="1400" b="1" dirty="0" smtClean="0">
                  <a:solidFill>
                    <a:srgbClr val="FFFF00"/>
                  </a:solidFill>
                </a:rPr>
                <a:t>NABI IDRIS  </a:t>
              </a:r>
              <a:r>
                <a:rPr lang="en-US" sz="1400" b="1" dirty="0">
                  <a:solidFill>
                    <a:srgbClr val="FFFF00"/>
                  </a:solidFill>
                </a:rPr>
                <a:t>as</a:t>
              </a:r>
              <a:endParaRPr lang="id-ID" sz="1400" b="1" dirty="0">
                <a:solidFill>
                  <a:srgbClr val="FFFF00"/>
                </a:solidFill>
              </a:endParaRPr>
            </a:p>
          </p:txBody>
        </p:sp>
        <p:sp>
          <p:nvSpPr>
            <p:cNvPr id="23562" name="Text Box 10"/>
            <p:cNvSpPr txBox="1">
              <a:spLocks noChangeArrowheads="1"/>
            </p:cNvSpPr>
            <p:nvPr/>
          </p:nvSpPr>
          <p:spPr bwMode="auto">
            <a:xfrm>
              <a:off x="4284663" y="4773583"/>
              <a:ext cx="3805237" cy="215444"/>
            </a:xfrm>
            <a:prstGeom prst="rect">
              <a:avLst/>
            </a:prstGeom>
            <a:solidFill>
              <a:srgbClr val="FF0000"/>
            </a:solidFill>
            <a:ln w="9525">
              <a:noFill/>
              <a:miter lim="800000"/>
              <a:headEnd/>
              <a:tailEnd/>
            </a:ln>
            <a:effectLst>
              <a:outerShdw dist="17961" dir="2700000" algn="ctr" rotWithShape="0">
                <a:schemeClr val="tx1"/>
              </a:outerShdw>
            </a:effectLst>
          </p:spPr>
          <p:txBody>
            <a:bodyPr lIns="0" tIns="0" rIns="0" bIns="0">
              <a:spAutoFit/>
            </a:bodyPr>
            <a:lstStyle/>
            <a:p>
              <a:pPr algn="ctr">
                <a:spcBef>
                  <a:spcPct val="50000"/>
                </a:spcBef>
                <a:defRPr/>
              </a:pPr>
              <a:r>
                <a:rPr lang="en-US" sz="1400" b="1" dirty="0">
                  <a:solidFill>
                    <a:srgbClr val="FFFF00"/>
                  </a:solidFill>
                </a:rPr>
                <a:t>NABI  </a:t>
              </a:r>
              <a:r>
                <a:rPr lang="en-US" sz="1400" b="1" dirty="0" smtClean="0">
                  <a:solidFill>
                    <a:srgbClr val="FFFF00"/>
                  </a:solidFill>
                </a:rPr>
                <a:t>YUSUF </a:t>
              </a:r>
              <a:r>
                <a:rPr lang="en-US" sz="1400" b="1" dirty="0">
                  <a:solidFill>
                    <a:srgbClr val="FFFF00"/>
                  </a:solidFill>
                </a:rPr>
                <a:t>as</a:t>
              </a:r>
              <a:endParaRPr lang="id-ID" sz="1400" b="1" dirty="0">
                <a:solidFill>
                  <a:srgbClr val="FFFF00"/>
                </a:solidFill>
              </a:endParaRPr>
            </a:p>
          </p:txBody>
        </p:sp>
        <p:sp>
          <p:nvSpPr>
            <p:cNvPr id="23563" name="Text Box 11"/>
            <p:cNvSpPr txBox="1">
              <a:spLocks noChangeArrowheads="1"/>
            </p:cNvSpPr>
            <p:nvPr/>
          </p:nvSpPr>
          <p:spPr bwMode="auto">
            <a:xfrm>
              <a:off x="3952875" y="5421283"/>
              <a:ext cx="4425950" cy="215444"/>
            </a:xfrm>
            <a:prstGeom prst="rect">
              <a:avLst/>
            </a:prstGeom>
            <a:solidFill>
              <a:srgbClr val="FF0000"/>
            </a:solidFill>
            <a:ln w="9525">
              <a:noFill/>
              <a:miter lim="800000"/>
              <a:headEnd/>
              <a:tailEnd/>
            </a:ln>
            <a:effectLst>
              <a:outerShdw dist="17961" dir="2700000" algn="ctr" rotWithShape="0">
                <a:schemeClr val="tx1"/>
              </a:outerShdw>
            </a:effectLst>
          </p:spPr>
          <p:txBody>
            <a:bodyPr lIns="0" tIns="0" rIns="0" bIns="0">
              <a:spAutoFit/>
            </a:bodyPr>
            <a:lstStyle/>
            <a:p>
              <a:pPr algn="ctr">
                <a:spcBef>
                  <a:spcPct val="50000"/>
                </a:spcBef>
                <a:defRPr/>
              </a:pPr>
              <a:r>
                <a:rPr lang="en-US" sz="1400" b="1" dirty="0">
                  <a:solidFill>
                    <a:srgbClr val="FFFF00"/>
                  </a:solidFill>
                </a:rPr>
                <a:t>NABI  ISA  as  </a:t>
              </a:r>
              <a:r>
                <a:rPr lang="en-US" sz="1400" b="1" dirty="0" smtClean="0">
                  <a:solidFill>
                    <a:srgbClr val="FFFF00"/>
                  </a:solidFill>
                </a:rPr>
                <a:t>   </a:t>
              </a:r>
              <a:r>
                <a:rPr lang="en-US" sz="1400" b="1" dirty="0">
                  <a:solidFill>
                    <a:srgbClr val="FFFF00"/>
                  </a:solidFill>
                </a:rPr>
                <a:t>NABI  YAHYA  as</a:t>
              </a:r>
              <a:endParaRPr lang="id-ID" sz="1400" b="1" dirty="0">
                <a:solidFill>
                  <a:srgbClr val="FFFF00"/>
                </a:solidFill>
              </a:endParaRPr>
            </a:p>
          </p:txBody>
        </p:sp>
        <p:sp>
          <p:nvSpPr>
            <p:cNvPr id="23564" name="Text Box 12"/>
            <p:cNvSpPr txBox="1">
              <a:spLocks noChangeArrowheads="1"/>
            </p:cNvSpPr>
            <p:nvPr/>
          </p:nvSpPr>
          <p:spPr bwMode="auto">
            <a:xfrm>
              <a:off x="3635375" y="6068983"/>
              <a:ext cx="5149850" cy="215444"/>
            </a:xfrm>
            <a:prstGeom prst="rect">
              <a:avLst/>
            </a:prstGeom>
            <a:solidFill>
              <a:srgbClr val="FF0000"/>
            </a:solidFill>
            <a:ln w="9525">
              <a:noFill/>
              <a:miter lim="800000"/>
              <a:headEnd/>
              <a:tailEnd/>
            </a:ln>
            <a:effectLst>
              <a:outerShdw dist="17961" dir="2700000" algn="ctr" rotWithShape="0">
                <a:schemeClr val="tx1"/>
              </a:outerShdw>
            </a:effectLst>
          </p:spPr>
          <p:txBody>
            <a:bodyPr lIns="0" tIns="0" rIns="0" bIns="0">
              <a:spAutoFit/>
            </a:bodyPr>
            <a:lstStyle/>
            <a:p>
              <a:pPr algn="ctr">
                <a:spcBef>
                  <a:spcPct val="50000"/>
                </a:spcBef>
                <a:defRPr/>
              </a:pPr>
              <a:r>
                <a:rPr lang="en-US" sz="1400" b="1" dirty="0">
                  <a:solidFill>
                    <a:srgbClr val="FFFF00"/>
                  </a:solidFill>
                </a:rPr>
                <a:t>NABI  ADAM  as</a:t>
              </a:r>
              <a:endParaRPr lang="id-ID" sz="1400" b="1" dirty="0">
                <a:solidFill>
                  <a:srgbClr val="FFFF00"/>
                </a:solidFill>
              </a:endParaRPr>
            </a:p>
          </p:txBody>
        </p:sp>
      </p:grpSp>
      <p:sp>
        <p:nvSpPr>
          <p:cNvPr id="21" name="Rectangle 3"/>
          <p:cNvSpPr>
            <a:spLocks noChangeArrowheads="1"/>
          </p:cNvSpPr>
          <p:nvPr/>
        </p:nvSpPr>
        <p:spPr bwMode="auto">
          <a:xfrm>
            <a:off x="0" y="361950"/>
            <a:ext cx="3330575" cy="468313"/>
          </a:xfrm>
          <a:prstGeom prst="rect">
            <a:avLst/>
          </a:prstGeom>
          <a:noFill/>
          <a:ln w="28575">
            <a:noFill/>
            <a:miter lim="800000"/>
            <a:headEnd/>
            <a:tailEnd/>
          </a:ln>
        </p:spPr>
        <p:txBody>
          <a:bodyPr anchor="ctr"/>
          <a:lstStyle/>
          <a:p>
            <a:pPr algn="ctr"/>
            <a:endParaRPr lang="id-ID" b="1" dirty="0">
              <a:solidFill>
                <a:schemeClr val="bg1"/>
              </a:solidFill>
            </a:endParaRPr>
          </a:p>
        </p:txBody>
      </p:sp>
      <p:sp>
        <p:nvSpPr>
          <p:cNvPr id="26" name="Rectangle 2"/>
          <p:cNvSpPr txBox="1">
            <a:spLocks noChangeArrowheads="1"/>
          </p:cNvSpPr>
          <p:nvPr/>
        </p:nvSpPr>
        <p:spPr bwMode="auto">
          <a:xfrm>
            <a:off x="-235719" y="182798"/>
            <a:ext cx="3330575" cy="503237"/>
          </a:xfrm>
          <a:prstGeom prst="rect">
            <a:avLst/>
          </a:prstGeom>
          <a:noFill/>
          <a:ln w="9525">
            <a:noFill/>
            <a:miter lim="800000"/>
            <a:headEnd/>
            <a:tailEnd/>
          </a:ln>
          <a:effectLst/>
        </p:spPr>
        <p:txBody>
          <a:bodyPr anchor="ctr"/>
          <a:lstStyle/>
          <a:p>
            <a:pPr algn="ctr">
              <a:defRPr/>
            </a:pPr>
            <a:r>
              <a:rPr lang="en-US" sz="3600" b="1" kern="0" dirty="0" smtClean="0">
                <a:latin typeface="+mj-lt"/>
                <a:ea typeface="+mj-ea"/>
                <a:cs typeface="+mj-cs"/>
              </a:rPr>
              <a:t>The </a:t>
            </a:r>
            <a:r>
              <a:rPr lang="en-US" sz="3600" b="1" kern="0" dirty="0" err="1" smtClean="0">
                <a:latin typeface="+mj-lt"/>
                <a:ea typeface="+mj-ea"/>
                <a:cs typeface="+mj-cs"/>
              </a:rPr>
              <a:t>Mi’raj</a:t>
            </a:r>
            <a:endParaRPr lang="id-ID" sz="3600" b="1" kern="0" dirty="0">
              <a:latin typeface="+mj-lt"/>
              <a:ea typeface="+mj-ea"/>
              <a:cs typeface="+mj-cs"/>
            </a:endParaRPr>
          </a:p>
        </p:txBody>
      </p:sp>
      <p:sp>
        <p:nvSpPr>
          <p:cNvPr id="18" name="Text Box 17"/>
          <p:cNvSpPr txBox="1">
            <a:spLocks noChangeArrowheads="1"/>
          </p:cNvSpPr>
          <p:nvPr/>
        </p:nvSpPr>
        <p:spPr bwMode="auto">
          <a:xfrm>
            <a:off x="3104920" y="830263"/>
            <a:ext cx="3330575" cy="438150"/>
          </a:xfrm>
          <a:prstGeom prst="rect">
            <a:avLst/>
          </a:prstGeom>
          <a:solidFill>
            <a:srgbClr val="FF0000">
              <a:alpha val="54000"/>
            </a:srgbClr>
          </a:solidFill>
          <a:ln w="9525">
            <a:solidFill>
              <a:srgbClr val="00B0F0"/>
            </a:solidFill>
            <a:miter lim="800000"/>
            <a:headEnd/>
            <a:tailEnd/>
          </a:ln>
          <a:effectLst/>
        </p:spPr>
        <p:txBody>
          <a:bodyPr anchor="ctr"/>
          <a:lstStyle/>
          <a:p>
            <a:pPr algn="ctr">
              <a:spcBef>
                <a:spcPct val="50000"/>
              </a:spcBef>
              <a:defRPr/>
            </a:pPr>
            <a:r>
              <a:rPr lang="en-US" sz="2400" b="1" dirty="0">
                <a:solidFill>
                  <a:srgbClr val="FFFF00"/>
                </a:solidFill>
                <a:latin typeface="+mn-lt"/>
              </a:rPr>
              <a:t>BAIT AL-MA’MUR</a:t>
            </a:r>
          </a:p>
        </p:txBody>
      </p:sp>
      <p:sp>
        <p:nvSpPr>
          <p:cNvPr id="19" name="Text Box 17"/>
          <p:cNvSpPr txBox="1">
            <a:spLocks noChangeArrowheads="1"/>
          </p:cNvSpPr>
          <p:nvPr/>
        </p:nvSpPr>
        <p:spPr bwMode="auto">
          <a:xfrm>
            <a:off x="3094856" y="247885"/>
            <a:ext cx="3330575" cy="438150"/>
          </a:xfrm>
          <a:prstGeom prst="rect">
            <a:avLst/>
          </a:prstGeom>
          <a:solidFill>
            <a:srgbClr val="FF0000">
              <a:alpha val="54000"/>
            </a:srgbClr>
          </a:solidFill>
          <a:ln w="9525">
            <a:solidFill>
              <a:srgbClr val="00B0F0"/>
            </a:solidFill>
            <a:miter lim="800000"/>
            <a:headEnd/>
            <a:tailEnd/>
          </a:ln>
          <a:effectLst/>
        </p:spPr>
        <p:txBody>
          <a:bodyPr anchor="ctr"/>
          <a:lstStyle/>
          <a:p>
            <a:pPr algn="ctr">
              <a:spcBef>
                <a:spcPct val="50000"/>
              </a:spcBef>
              <a:defRPr/>
            </a:pPr>
            <a:r>
              <a:rPr lang="en-US" sz="2200" b="1" dirty="0">
                <a:solidFill>
                  <a:srgbClr val="FFFF00"/>
                </a:solidFill>
                <a:latin typeface="+mn-lt"/>
              </a:rPr>
              <a:t>SIDRAT AL-MUNTAHA</a:t>
            </a:r>
          </a:p>
        </p:txBody>
      </p:sp>
    </p:spTree>
    <p:extLst>
      <p:ext uri="{BB962C8B-B14F-4D97-AF65-F5344CB8AC3E}">
        <p14:creationId xmlns:p14="http://schemas.microsoft.com/office/powerpoint/2010/main" val="222506768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53" presetClass="entr" presetSubtype="0" fill="hold" grpId="0" nodeType="withEffect" nodePh="1">
                                  <p:stCondLst>
                                    <p:cond delay="0"/>
                                  </p:stCondLst>
                                  <p:endCondLst>
                                    <p:cond evt="begin" delay="0">
                                      <p:tn val="10"/>
                                    </p:cond>
                                  </p:end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p:cTn id="17" dur="500" fill="hold"/>
                                        <p:tgtEl>
                                          <p:spTgt spid="19"/>
                                        </p:tgtEl>
                                        <p:attrNameLst>
                                          <p:attrName>ppt_w</p:attrName>
                                        </p:attrNameLst>
                                      </p:cBhvr>
                                      <p:tavLst>
                                        <p:tav tm="0">
                                          <p:val>
                                            <p:fltVal val="0"/>
                                          </p:val>
                                        </p:tav>
                                        <p:tav tm="100000">
                                          <p:val>
                                            <p:strVal val="#ppt_w"/>
                                          </p:val>
                                        </p:tav>
                                      </p:tavLst>
                                    </p:anim>
                                    <p:anim calcmode="lin" valueType="num">
                                      <p:cBhvr>
                                        <p:cTn id="18" dur="500" fill="hold"/>
                                        <p:tgtEl>
                                          <p:spTgt spid="19"/>
                                        </p:tgtEl>
                                        <p:attrNameLst>
                                          <p:attrName>ppt_h</p:attrName>
                                        </p:attrNameLst>
                                      </p:cBhvr>
                                      <p:tavLst>
                                        <p:tav tm="0">
                                          <p:val>
                                            <p:fltVal val="0"/>
                                          </p:val>
                                        </p:tav>
                                        <p:tav tm="100000">
                                          <p:val>
                                            <p:strVal val="#ppt_h"/>
                                          </p:val>
                                        </p:tav>
                                      </p:tavLst>
                                    </p:anim>
                                    <p:animEffect transition="in" filter="fade">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6" grpId="0"/>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08" y="269276"/>
            <a:ext cx="8705389" cy="1251474"/>
          </a:xfrm>
        </p:spPr>
        <p:txBody>
          <a:bodyPr/>
          <a:lstStyle/>
          <a:p>
            <a:r>
              <a:rPr lang="en-US" dirty="0" smtClean="0"/>
              <a:t>What did the Prophet (peace be upon him) receive? </a:t>
            </a:r>
            <a:endParaRPr lang="en-US" dirty="0"/>
          </a:p>
        </p:txBody>
      </p:sp>
      <p:pic>
        <p:nvPicPr>
          <p:cNvPr id="3" name="Picture 2"/>
          <p:cNvPicPr>
            <a:picLocks noChangeAspect="1"/>
          </p:cNvPicPr>
          <p:nvPr/>
        </p:nvPicPr>
        <p:blipFill>
          <a:blip r:embed="rId2"/>
          <a:stretch>
            <a:fillRect/>
          </a:stretch>
        </p:blipFill>
        <p:spPr>
          <a:xfrm>
            <a:off x="200508" y="2003234"/>
            <a:ext cx="3911600" cy="2082800"/>
          </a:xfrm>
          <a:prstGeom prst="rect">
            <a:avLst/>
          </a:prstGeom>
        </p:spPr>
      </p:pic>
      <p:pic>
        <p:nvPicPr>
          <p:cNvPr id="7" name="Picture 6"/>
          <p:cNvPicPr>
            <a:picLocks noChangeAspect="1"/>
          </p:cNvPicPr>
          <p:nvPr/>
        </p:nvPicPr>
        <p:blipFill>
          <a:blip r:embed="rId3"/>
          <a:stretch>
            <a:fillRect/>
          </a:stretch>
        </p:blipFill>
        <p:spPr>
          <a:xfrm>
            <a:off x="5492840" y="2003234"/>
            <a:ext cx="3129891" cy="2082800"/>
          </a:xfrm>
          <a:prstGeom prst="rect">
            <a:avLst/>
          </a:prstGeom>
        </p:spPr>
      </p:pic>
      <p:pic>
        <p:nvPicPr>
          <p:cNvPr id="8" name="Picture 7"/>
          <p:cNvPicPr>
            <a:picLocks noChangeAspect="1"/>
          </p:cNvPicPr>
          <p:nvPr/>
        </p:nvPicPr>
        <p:blipFill>
          <a:blip r:embed="rId4"/>
          <a:stretch>
            <a:fillRect/>
          </a:stretch>
        </p:blipFill>
        <p:spPr>
          <a:xfrm>
            <a:off x="2700418" y="4495800"/>
            <a:ext cx="3810000" cy="2133600"/>
          </a:xfrm>
          <a:prstGeom prst="rect">
            <a:avLst/>
          </a:prstGeom>
        </p:spPr>
      </p:pic>
    </p:spTree>
    <p:extLst>
      <p:ext uri="{BB962C8B-B14F-4D97-AF65-F5344CB8AC3E}">
        <p14:creationId xmlns:p14="http://schemas.microsoft.com/office/powerpoint/2010/main" val="150535763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08" y="269276"/>
            <a:ext cx="8705389" cy="1251474"/>
          </a:xfrm>
        </p:spPr>
        <p:txBody>
          <a:bodyPr/>
          <a:lstStyle/>
          <a:p>
            <a:r>
              <a:rPr lang="en-US" dirty="0" smtClean="0"/>
              <a:t>Things that our Prophet (peace be upon him) saw… </a:t>
            </a:r>
            <a:endParaRPr lang="en-US" dirty="0"/>
          </a:p>
        </p:txBody>
      </p:sp>
      <p:pic>
        <p:nvPicPr>
          <p:cNvPr id="4" name="Picture 3"/>
          <p:cNvPicPr>
            <a:picLocks noChangeAspect="1"/>
          </p:cNvPicPr>
          <p:nvPr/>
        </p:nvPicPr>
        <p:blipFill>
          <a:blip r:embed="rId2"/>
          <a:stretch>
            <a:fillRect/>
          </a:stretch>
        </p:blipFill>
        <p:spPr>
          <a:xfrm>
            <a:off x="516894" y="2148296"/>
            <a:ext cx="3619500" cy="2247900"/>
          </a:xfrm>
          <a:prstGeom prst="rect">
            <a:avLst/>
          </a:prstGeom>
        </p:spPr>
      </p:pic>
      <p:sp>
        <p:nvSpPr>
          <p:cNvPr id="5" name="TextBox 4"/>
          <p:cNvSpPr txBox="1"/>
          <p:nvPr/>
        </p:nvSpPr>
        <p:spPr>
          <a:xfrm>
            <a:off x="4962573" y="2148296"/>
            <a:ext cx="3625853" cy="2246769"/>
          </a:xfrm>
          <a:prstGeom prst="rect">
            <a:avLst/>
          </a:prstGeom>
          <a:noFill/>
        </p:spPr>
        <p:txBody>
          <a:bodyPr wrap="square" rtlCol="0">
            <a:spAutoFit/>
          </a:bodyPr>
          <a:lstStyle/>
          <a:p>
            <a:r>
              <a:rPr lang="en-US" sz="2800" dirty="0" smtClean="0">
                <a:solidFill>
                  <a:srgbClr val="FF0000"/>
                </a:solidFill>
              </a:rPr>
              <a:t>When the Prophet (peace be upon him) passed by Musa, he saw him performing Salah in his grave. </a:t>
            </a:r>
            <a:endParaRPr lang="en-US" sz="2800" dirty="0">
              <a:solidFill>
                <a:srgbClr val="FF0000"/>
              </a:solidFill>
            </a:endParaRPr>
          </a:p>
        </p:txBody>
      </p:sp>
    </p:spTree>
    <p:extLst>
      <p:ext uri="{BB962C8B-B14F-4D97-AF65-F5344CB8AC3E}">
        <p14:creationId xmlns:p14="http://schemas.microsoft.com/office/powerpoint/2010/main" val="134405796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08" y="269276"/>
            <a:ext cx="8705389" cy="1251474"/>
          </a:xfrm>
        </p:spPr>
        <p:txBody>
          <a:bodyPr/>
          <a:lstStyle/>
          <a:p>
            <a:r>
              <a:rPr lang="en-US" dirty="0" smtClean="0"/>
              <a:t>Things that our Prophet (peace be upon him) saw… </a:t>
            </a:r>
            <a:endParaRPr lang="en-US" dirty="0"/>
          </a:p>
        </p:txBody>
      </p:sp>
      <p:sp>
        <p:nvSpPr>
          <p:cNvPr id="5" name="TextBox 4"/>
          <p:cNvSpPr txBox="1"/>
          <p:nvPr/>
        </p:nvSpPr>
        <p:spPr>
          <a:xfrm>
            <a:off x="484561" y="1937363"/>
            <a:ext cx="7552468" cy="2677656"/>
          </a:xfrm>
          <a:prstGeom prst="rect">
            <a:avLst/>
          </a:prstGeom>
          <a:noFill/>
        </p:spPr>
        <p:txBody>
          <a:bodyPr wrap="square" rtlCol="0">
            <a:spAutoFit/>
          </a:bodyPr>
          <a:lstStyle/>
          <a:p>
            <a:r>
              <a:rPr lang="en-US" sz="2800" dirty="0">
                <a:solidFill>
                  <a:srgbClr val="FF0000"/>
                </a:solidFill>
              </a:rPr>
              <a:t>When the Prophet (peace be upon him) was visiting the heavens, he saw an old, ugly woman who was decorated with lots of gold and silver. She called out the Prophet’s name but he did not listen and reply. Later, the Prophet asked who the woman was. </a:t>
            </a:r>
            <a:r>
              <a:rPr lang="en-US" sz="2800" dirty="0" err="1">
                <a:solidFill>
                  <a:srgbClr val="FF0000"/>
                </a:solidFill>
              </a:rPr>
              <a:t>Jibril</a:t>
            </a:r>
            <a:r>
              <a:rPr lang="en-US" sz="2800" dirty="0">
                <a:solidFill>
                  <a:srgbClr val="FF0000"/>
                </a:solidFill>
              </a:rPr>
              <a:t> replied that she represented the </a:t>
            </a:r>
            <a:r>
              <a:rPr lang="en-US" sz="2800" dirty="0" err="1">
                <a:solidFill>
                  <a:srgbClr val="FF0000"/>
                </a:solidFill>
              </a:rPr>
              <a:t>Dunya</a:t>
            </a:r>
            <a:r>
              <a:rPr lang="en-US" sz="2800" dirty="0">
                <a:solidFill>
                  <a:srgbClr val="FF0000"/>
                </a:solidFill>
              </a:rPr>
              <a:t> (world). </a:t>
            </a:r>
            <a:endParaRPr lang="en-GB" sz="2800" dirty="0">
              <a:solidFill>
                <a:srgbClr val="FF0000"/>
              </a:solidFill>
            </a:endParaRPr>
          </a:p>
        </p:txBody>
      </p:sp>
      <p:pic>
        <p:nvPicPr>
          <p:cNvPr id="3" name="Picture 2"/>
          <p:cNvPicPr>
            <a:picLocks noChangeAspect="1"/>
          </p:cNvPicPr>
          <p:nvPr/>
        </p:nvPicPr>
        <p:blipFill>
          <a:blip r:embed="rId2"/>
          <a:stretch>
            <a:fillRect/>
          </a:stretch>
        </p:blipFill>
        <p:spPr>
          <a:xfrm>
            <a:off x="2190428" y="4733619"/>
            <a:ext cx="4483100" cy="1816100"/>
          </a:xfrm>
          <a:prstGeom prst="rect">
            <a:avLst/>
          </a:prstGeom>
        </p:spPr>
      </p:pic>
    </p:spTree>
    <p:extLst>
      <p:ext uri="{BB962C8B-B14F-4D97-AF65-F5344CB8AC3E}">
        <p14:creationId xmlns:p14="http://schemas.microsoft.com/office/powerpoint/2010/main" val="18578917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08" y="269276"/>
            <a:ext cx="8705389" cy="1251474"/>
          </a:xfrm>
        </p:spPr>
        <p:txBody>
          <a:bodyPr/>
          <a:lstStyle/>
          <a:p>
            <a:r>
              <a:rPr lang="en-US" dirty="0" smtClean="0"/>
              <a:t>Things that our Prophet (peace be upon him) saw… </a:t>
            </a:r>
            <a:endParaRPr lang="en-US" dirty="0"/>
          </a:p>
        </p:txBody>
      </p:sp>
      <p:sp>
        <p:nvSpPr>
          <p:cNvPr id="5" name="TextBox 4"/>
          <p:cNvSpPr txBox="1"/>
          <p:nvPr/>
        </p:nvSpPr>
        <p:spPr>
          <a:xfrm>
            <a:off x="417725" y="2099107"/>
            <a:ext cx="7552468" cy="1815882"/>
          </a:xfrm>
          <a:prstGeom prst="rect">
            <a:avLst/>
          </a:prstGeom>
          <a:noFill/>
        </p:spPr>
        <p:txBody>
          <a:bodyPr wrap="square" rtlCol="0">
            <a:spAutoFit/>
          </a:bodyPr>
          <a:lstStyle/>
          <a:p>
            <a:r>
              <a:rPr lang="en-US" sz="2800" dirty="0">
                <a:solidFill>
                  <a:srgbClr val="FF0000"/>
                </a:solidFill>
              </a:rPr>
              <a:t>Prophet Muhammad (peace be upon him) saw people who had sharp copper nails and they were scratching their faces and chests. He was told they used to do backbiting. </a:t>
            </a:r>
            <a:endParaRPr lang="en-GB" sz="2800" dirty="0">
              <a:solidFill>
                <a:srgbClr val="FF0000"/>
              </a:solidFill>
            </a:endParaRPr>
          </a:p>
        </p:txBody>
      </p:sp>
      <p:pic>
        <p:nvPicPr>
          <p:cNvPr id="4" name="Picture 3"/>
          <p:cNvPicPr>
            <a:picLocks noChangeAspect="1"/>
          </p:cNvPicPr>
          <p:nvPr/>
        </p:nvPicPr>
        <p:blipFill>
          <a:blip r:embed="rId2"/>
          <a:stretch>
            <a:fillRect/>
          </a:stretch>
        </p:blipFill>
        <p:spPr>
          <a:xfrm>
            <a:off x="6048397" y="3782035"/>
            <a:ext cx="2857500" cy="2857500"/>
          </a:xfrm>
          <a:prstGeom prst="rect">
            <a:avLst/>
          </a:prstGeom>
        </p:spPr>
      </p:pic>
    </p:spTree>
    <p:extLst>
      <p:ext uri="{BB962C8B-B14F-4D97-AF65-F5344CB8AC3E}">
        <p14:creationId xmlns:p14="http://schemas.microsoft.com/office/powerpoint/2010/main" val="128812701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508" y="269276"/>
            <a:ext cx="8705389" cy="1251474"/>
          </a:xfrm>
        </p:spPr>
        <p:txBody>
          <a:bodyPr/>
          <a:lstStyle/>
          <a:p>
            <a:r>
              <a:rPr lang="en-US" dirty="0" smtClean="0"/>
              <a:t>Things that our Prophet (peace be upon him) saw… </a:t>
            </a:r>
            <a:endParaRPr lang="en-US" dirty="0"/>
          </a:p>
        </p:txBody>
      </p:sp>
      <p:sp>
        <p:nvSpPr>
          <p:cNvPr id="5" name="TextBox 4"/>
          <p:cNvSpPr txBox="1"/>
          <p:nvPr/>
        </p:nvSpPr>
        <p:spPr>
          <a:xfrm>
            <a:off x="701778" y="2650588"/>
            <a:ext cx="7552468" cy="2523768"/>
          </a:xfrm>
          <a:prstGeom prst="rect">
            <a:avLst/>
          </a:prstGeom>
          <a:noFill/>
        </p:spPr>
        <p:txBody>
          <a:bodyPr wrap="square" rtlCol="0">
            <a:spAutoFit/>
          </a:bodyPr>
          <a:lstStyle/>
          <a:p>
            <a:r>
              <a:rPr lang="en-US" sz="2800" dirty="0">
                <a:solidFill>
                  <a:srgbClr val="FF0000"/>
                </a:solidFill>
              </a:rPr>
              <a:t>Prophet Muhammad (peace be upon him) saw a rock with a small opening from which a big bull came out. That bull tried to go back in the opening but could not. He was told this is the example of the bad word--once spoken, it cannot be returned.</a:t>
            </a:r>
            <a:endParaRPr lang="en-GB" sz="2800" dirty="0">
              <a:solidFill>
                <a:srgbClr val="FF0000"/>
              </a:solidFill>
            </a:endParaRPr>
          </a:p>
          <a:p>
            <a:r>
              <a:rPr lang="en-US" dirty="0"/>
              <a:t> </a:t>
            </a:r>
            <a:endParaRPr lang="en-GB" dirty="0"/>
          </a:p>
        </p:txBody>
      </p:sp>
    </p:spTree>
    <p:extLst>
      <p:ext uri="{BB962C8B-B14F-4D97-AF65-F5344CB8AC3E}">
        <p14:creationId xmlns:p14="http://schemas.microsoft.com/office/powerpoint/2010/main" val="30021653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day…</a:t>
            </a:r>
            <a:endParaRPr lang="en-US" dirty="0"/>
          </a:p>
        </p:txBody>
      </p:sp>
      <p:sp>
        <p:nvSpPr>
          <p:cNvPr id="3" name="Content Placeholder 2"/>
          <p:cNvSpPr>
            <a:spLocks noGrp="1"/>
          </p:cNvSpPr>
          <p:nvPr>
            <p:ph idx="1"/>
          </p:nvPr>
        </p:nvSpPr>
        <p:spPr>
          <a:xfrm>
            <a:off x="304800" y="1608667"/>
            <a:ext cx="8517467" cy="5012266"/>
          </a:xfrm>
        </p:spPr>
        <p:txBody>
          <a:bodyPr>
            <a:normAutofit/>
          </a:bodyPr>
          <a:lstStyle/>
          <a:p>
            <a:r>
              <a:rPr lang="en-US" dirty="0" smtClean="0"/>
              <a:t>When the Prophet (peace be upon him) returned to </a:t>
            </a:r>
            <a:r>
              <a:rPr lang="en-US" dirty="0" err="1" smtClean="0"/>
              <a:t>Makka</a:t>
            </a:r>
            <a:r>
              <a:rPr lang="en-US" dirty="0" smtClean="0"/>
              <a:t>, he told everyone about his miraculous journey the next day. </a:t>
            </a:r>
          </a:p>
          <a:p>
            <a:r>
              <a:rPr lang="en-US" dirty="0" smtClean="0"/>
              <a:t>Most of the non-Muslims mocked him and did not believe him at all. They could not believe that it was possible to go to Jerusalem and back in one night. This also proves the journey was a real one and not simply a dream. Otherwise, they would not have mocked the Prophet if it was just simply a dream.</a:t>
            </a:r>
          </a:p>
          <a:p>
            <a:r>
              <a:rPr lang="en-US" dirty="0" smtClean="0"/>
              <a:t>Some </a:t>
            </a:r>
            <a:r>
              <a:rPr lang="en-US" dirty="0" err="1" smtClean="0"/>
              <a:t>Makkans</a:t>
            </a:r>
            <a:r>
              <a:rPr lang="en-US" dirty="0" smtClean="0"/>
              <a:t> had recently returned from Jerusalem and knew what al-Aqsa mosque looked like. The </a:t>
            </a:r>
            <a:r>
              <a:rPr lang="en-US" dirty="0" err="1" smtClean="0"/>
              <a:t>Makkans</a:t>
            </a:r>
            <a:r>
              <a:rPr lang="en-US" dirty="0" smtClean="0"/>
              <a:t> challenged Muhammad to describe the mosque. He did so perfectly and the ones who had been there confirmed he was right. </a:t>
            </a:r>
            <a:endParaRPr lang="en-US" dirty="0"/>
          </a:p>
        </p:txBody>
      </p:sp>
    </p:spTree>
    <p:extLst>
      <p:ext uri="{BB962C8B-B14F-4D97-AF65-F5344CB8AC3E}">
        <p14:creationId xmlns:p14="http://schemas.microsoft.com/office/powerpoint/2010/main" val="4014663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next day…</a:t>
            </a:r>
            <a:endParaRPr lang="en-US" dirty="0"/>
          </a:p>
        </p:txBody>
      </p:sp>
      <p:sp>
        <p:nvSpPr>
          <p:cNvPr id="3" name="Content Placeholder 2"/>
          <p:cNvSpPr>
            <a:spLocks noGrp="1"/>
          </p:cNvSpPr>
          <p:nvPr>
            <p:ph idx="1"/>
          </p:nvPr>
        </p:nvSpPr>
        <p:spPr/>
        <p:txBody>
          <a:bodyPr/>
          <a:lstStyle/>
          <a:p>
            <a:r>
              <a:rPr lang="en-US" dirty="0" smtClean="0"/>
              <a:t>The Muslims on the other hand believed in Prophet Muhammad (peace be upon him). After all, he had never lied before, why would he lie now? </a:t>
            </a:r>
          </a:p>
          <a:p>
            <a:r>
              <a:rPr lang="en-US" dirty="0" smtClean="0"/>
              <a:t>Abu </a:t>
            </a:r>
            <a:r>
              <a:rPr lang="en-US" dirty="0" err="1" smtClean="0"/>
              <a:t>Bakr</a:t>
            </a:r>
            <a:r>
              <a:rPr lang="en-US" dirty="0" smtClean="0"/>
              <a:t> (may Allah be pleased with him) accepted the story without hesitation. As a result, Muhammad gave him the title of al-</a:t>
            </a:r>
            <a:r>
              <a:rPr lang="en-US" dirty="0" err="1" smtClean="0"/>
              <a:t>Siddiq</a:t>
            </a:r>
            <a:r>
              <a:rPr lang="en-US" dirty="0" smtClean="0"/>
              <a:t> (the one who accepts the truth). </a:t>
            </a:r>
            <a:endParaRPr lang="en-US" dirty="0"/>
          </a:p>
        </p:txBody>
      </p:sp>
    </p:spTree>
    <p:extLst>
      <p:ext uri="{BB962C8B-B14F-4D97-AF65-F5344CB8AC3E}">
        <p14:creationId xmlns:p14="http://schemas.microsoft.com/office/powerpoint/2010/main" val="74144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A</a:t>
            </a:r>
            <a:r>
              <a:rPr lang="en-US" b="1" i="1" dirty="0" smtClean="0"/>
              <a:t>l-</a:t>
            </a:r>
            <a:r>
              <a:rPr lang="en-US" b="1" i="1" dirty="0" err="1" smtClean="0"/>
              <a:t>Isra</a:t>
            </a:r>
            <a:r>
              <a:rPr lang="en-US" b="1" i="1" dirty="0" smtClean="0"/>
              <a:t> </a:t>
            </a:r>
            <a:r>
              <a:rPr lang="en-US" b="1" i="1" dirty="0" err="1" smtClean="0"/>
              <a:t>wa’l</a:t>
            </a:r>
            <a:r>
              <a:rPr lang="en-US" b="1" i="1" dirty="0" smtClean="0"/>
              <a:t> </a:t>
            </a:r>
            <a:r>
              <a:rPr lang="en-US" b="1" i="1" dirty="0" err="1" smtClean="0"/>
              <a:t>Mi’raj</a:t>
            </a:r>
            <a:r>
              <a:rPr lang="en-US" b="1" i="1" dirty="0" smtClean="0"/>
              <a:t>. </a:t>
            </a:r>
            <a:endParaRPr lang="en-US" b="1" i="1" dirty="0"/>
          </a:p>
        </p:txBody>
      </p:sp>
      <p:sp>
        <p:nvSpPr>
          <p:cNvPr id="3" name="Content Placeholder 2"/>
          <p:cNvSpPr>
            <a:spLocks noGrp="1"/>
          </p:cNvSpPr>
          <p:nvPr>
            <p:ph idx="1"/>
          </p:nvPr>
        </p:nvSpPr>
        <p:spPr/>
        <p:txBody>
          <a:bodyPr>
            <a:normAutofit/>
          </a:bodyPr>
          <a:lstStyle/>
          <a:p>
            <a:r>
              <a:rPr lang="en-US" sz="2800" b="1" dirty="0" smtClean="0"/>
              <a:t>In the month of Rajab, there is a very special night for Muslims called al-</a:t>
            </a:r>
            <a:r>
              <a:rPr lang="en-US" sz="2800" b="1" dirty="0" err="1" smtClean="0"/>
              <a:t>Isra</a:t>
            </a:r>
            <a:r>
              <a:rPr lang="en-US" sz="2800" b="1" dirty="0" smtClean="0"/>
              <a:t> </a:t>
            </a:r>
            <a:r>
              <a:rPr lang="en-US" sz="2800" b="1" dirty="0" err="1" smtClean="0"/>
              <a:t>wa’l</a:t>
            </a:r>
            <a:r>
              <a:rPr lang="en-US" sz="2800" b="1" dirty="0" smtClean="0"/>
              <a:t> </a:t>
            </a:r>
            <a:r>
              <a:rPr lang="en-US" sz="2800" b="1" dirty="0" err="1" smtClean="0"/>
              <a:t>Mi’raj</a:t>
            </a:r>
            <a:endParaRPr lang="en-US" sz="2800" b="1" dirty="0" smtClean="0"/>
          </a:p>
          <a:p>
            <a:r>
              <a:rPr lang="en-US" sz="2800" b="1" dirty="0" smtClean="0"/>
              <a:t>This is the night when Prophet Muhammad (peace be upon him) was taken on a miraculous journey from </a:t>
            </a:r>
            <a:r>
              <a:rPr lang="en-US" sz="2800" b="1" dirty="0" err="1" smtClean="0"/>
              <a:t>Makka</a:t>
            </a:r>
            <a:r>
              <a:rPr lang="en-US" sz="2800" b="1" dirty="0" smtClean="0"/>
              <a:t> to Jerusalem, and then upwards to the heavens. </a:t>
            </a:r>
          </a:p>
          <a:p>
            <a:r>
              <a:rPr lang="en-US" sz="2800" b="1" dirty="0" smtClean="0"/>
              <a:t>This night falls on the 27</a:t>
            </a:r>
            <a:r>
              <a:rPr lang="en-US" sz="2800" b="1" baseline="30000" dirty="0" smtClean="0"/>
              <a:t>th</a:t>
            </a:r>
            <a:r>
              <a:rPr lang="en-US" sz="2800" b="1" dirty="0" smtClean="0"/>
              <a:t> night of Rajab. </a:t>
            </a:r>
            <a:endParaRPr lang="en-US" sz="2800" b="1" dirty="0"/>
          </a:p>
        </p:txBody>
      </p:sp>
      <p:pic>
        <p:nvPicPr>
          <p:cNvPr id="4" name="Picture 3" descr="alaqsa.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62796" y="201168"/>
            <a:ext cx="1731264" cy="1170432"/>
          </a:xfrm>
          <a:prstGeom prst="rect">
            <a:avLst/>
          </a:prstGeom>
        </p:spPr>
      </p:pic>
      <p:pic>
        <p:nvPicPr>
          <p:cNvPr id="5" name="Picture 4" descr="kaba moo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144" y="160120"/>
            <a:ext cx="1778000" cy="1126067"/>
          </a:xfrm>
          <a:prstGeom prst="rect">
            <a:avLst/>
          </a:prstGeom>
        </p:spPr>
      </p:pic>
    </p:spTree>
    <p:extLst>
      <p:ext uri="{BB962C8B-B14F-4D97-AF65-F5344CB8AC3E}">
        <p14:creationId xmlns:p14="http://schemas.microsoft.com/office/powerpoint/2010/main" val="3539724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a:t>
            </a:r>
            <a:endParaRPr lang="en-US" dirty="0"/>
          </a:p>
        </p:txBody>
      </p:sp>
      <p:sp>
        <p:nvSpPr>
          <p:cNvPr id="3" name="Content Placeholder 2"/>
          <p:cNvSpPr>
            <a:spLocks noGrp="1"/>
          </p:cNvSpPr>
          <p:nvPr>
            <p:ph idx="1"/>
          </p:nvPr>
        </p:nvSpPr>
        <p:spPr/>
        <p:txBody>
          <a:bodyPr/>
          <a:lstStyle/>
          <a:p>
            <a:r>
              <a:rPr lang="en-US" dirty="0" smtClean="0">
                <a:solidFill>
                  <a:srgbClr val="FF0000"/>
                </a:solidFill>
              </a:rPr>
              <a:t>Imagine you were in </a:t>
            </a:r>
            <a:r>
              <a:rPr lang="en-US" dirty="0" err="1" smtClean="0">
                <a:solidFill>
                  <a:srgbClr val="FF0000"/>
                </a:solidFill>
              </a:rPr>
              <a:t>Makka</a:t>
            </a:r>
            <a:r>
              <a:rPr lang="en-US" dirty="0" smtClean="0">
                <a:solidFill>
                  <a:srgbClr val="FF0000"/>
                </a:solidFill>
              </a:rPr>
              <a:t> the day Prophet Muhammad (peace be upon him) told you about his night journey. </a:t>
            </a:r>
          </a:p>
          <a:p>
            <a:r>
              <a:rPr lang="en-US" b="1" u="sng" dirty="0" smtClean="0">
                <a:solidFill>
                  <a:srgbClr val="FF0000"/>
                </a:solidFill>
              </a:rPr>
              <a:t>Write a journal on what you heard from him</a:t>
            </a:r>
            <a:r>
              <a:rPr lang="en-US" dirty="0" smtClean="0">
                <a:solidFill>
                  <a:srgbClr val="FF0000"/>
                </a:solidFill>
              </a:rPr>
              <a:t>. What did he describe? Where did he go? What do you think this says about </a:t>
            </a:r>
            <a:r>
              <a:rPr lang="en-US" dirty="0" smtClean="0">
                <a:solidFill>
                  <a:srgbClr val="FF0000"/>
                </a:solidFill>
              </a:rPr>
              <a:t>Prophet Muhammad (peace be upon him? </a:t>
            </a:r>
            <a:r>
              <a:rPr lang="en-US" dirty="0" smtClean="0">
                <a:solidFill>
                  <a:srgbClr val="FF0000"/>
                </a:solidFill>
              </a:rPr>
              <a:t>How did his miraculous journey make you feel? Did it make you feel proud? </a:t>
            </a:r>
            <a:endParaRPr lang="en-US" dirty="0">
              <a:solidFill>
                <a:srgbClr val="FF0000"/>
              </a:solidFill>
            </a:endParaRPr>
          </a:p>
        </p:txBody>
      </p:sp>
    </p:spTree>
    <p:extLst>
      <p:ext uri="{BB962C8B-B14F-4D97-AF65-F5344CB8AC3E}">
        <p14:creationId xmlns:p14="http://schemas.microsoft.com/office/powerpoint/2010/main" val="2627238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t>
            </a:r>
            <a:r>
              <a:rPr lang="en-US" dirty="0" err="1" smtClean="0"/>
              <a:t>Isra</a:t>
            </a:r>
            <a:r>
              <a:rPr lang="en-US" dirty="0" smtClean="0"/>
              <a:t> mean?</a:t>
            </a:r>
            <a:endParaRPr lang="en-US" dirty="0"/>
          </a:p>
        </p:txBody>
      </p:sp>
      <p:sp>
        <p:nvSpPr>
          <p:cNvPr id="3" name="Content Placeholder 2"/>
          <p:cNvSpPr>
            <a:spLocks noGrp="1"/>
          </p:cNvSpPr>
          <p:nvPr>
            <p:ph idx="1"/>
          </p:nvPr>
        </p:nvSpPr>
        <p:spPr>
          <a:xfrm>
            <a:off x="290286" y="1735138"/>
            <a:ext cx="3084285" cy="4832576"/>
          </a:xfrm>
        </p:spPr>
        <p:txBody>
          <a:bodyPr>
            <a:normAutofit/>
          </a:bodyPr>
          <a:lstStyle/>
          <a:p>
            <a:r>
              <a:rPr lang="en-US" sz="2800" b="1" dirty="0" err="1" smtClean="0"/>
              <a:t>Isra</a:t>
            </a:r>
            <a:r>
              <a:rPr lang="en-US" sz="2800" b="1" dirty="0" smtClean="0"/>
              <a:t> is an Arabic word and it means to ‘travel at night time.’</a:t>
            </a:r>
          </a:p>
          <a:p>
            <a:r>
              <a:rPr lang="en-US" sz="2800" b="1" dirty="0" smtClean="0"/>
              <a:t>This word is used to describe the Prophet’s journey from </a:t>
            </a:r>
            <a:r>
              <a:rPr lang="en-US" sz="2800" b="1" dirty="0" err="1" smtClean="0"/>
              <a:t>Makka</a:t>
            </a:r>
            <a:r>
              <a:rPr lang="en-US" sz="2800" b="1" dirty="0" smtClean="0"/>
              <a:t> to Jerusalem. </a:t>
            </a:r>
            <a:endParaRPr lang="en-US" sz="28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1723" y="1371600"/>
            <a:ext cx="5328592" cy="4813495"/>
          </a:xfrm>
          <a:prstGeom prst="rect">
            <a:avLst/>
          </a:prstGeom>
          <a:ln>
            <a:noFill/>
          </a:ln>
          <a:effectLst>
            <a:outerShdw blurRad="50800" dist="38100" dir="2700000" algn="tl" rotWithShape="0">
              <a:prstClr val="black">
                <a:alpha val="40000"/>
              </a:prstClr>
            </a:outerShdw>
            <a:softEdge rad="112500"/>
          </a:effectLst>
          <a:scene3d>
            <a:camera prst="obliqueTopLeft"/>
            <a:lightRig rig="threePt" dir="t"/>
          </a:scene3d>
        </p:spPr>
      </p:pic>
    </p:spTree>
    <p:extLst>
      <p:ext uri="{BB962C8B-B14F-4D97-AF65-F5344CB8AC3E}">
        <p14:creationId xmlns:p14="http://schemas.microsoft.com/office/powerpoint/2010/main" val="3961347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a:t>
            </a:r>
            <a:r>
              <a:rPr lang="en-US" dirty="0" err="1" smtClean="0"/>
              <a:t>Mi’raj</a:t>
            </a:r>
            <a:r>
              <a:rPr lang="en-US" dirty="0" smtClean="0"/>
              <a:t> mean? </a:t>
            </a:r>
            <a:endParaRPr lang="en-US" dirty="0"/>
          </a:p>
        </p:txBody>
      </p:sp>
      <p:sp>
        <p:nvSpPr>
          <p:cNvPr id="3" name="Content Placeholder 2"/>
          <p:cNvSpPr>
            <a:spLocks noGrp="1"/>
          </p:cNvSpPr>
          <p:nvPr>
            <p:ph idx="1"/>
          </p:nvPr>
        </p:nvSpPr>
        <p:spPr>
          <a:xfrm>
            <a:off x="914400" y="1735138"/>
            <a:ext cx="5453743" cy="4056062"/>
          </a:xfrm>
        </p:spPr>
        <p:txBody>
          <a:bodyPr/>
          <a:lstStyle/>
          <a:p>
            <a:r>
              <a:rPr lang="en-US" dirty="0" err="1" smtClean="0"/>
              <a:t>Mi’raj</a:t>
            </a:r>
            <a:r>
              <a:rPr lang="en-US" dirty="0" smtClean="0"/>
              <a:t> means to ‘go upwards.’</a:t>
            </a:r>
          </a:p>
          <a:p>
            <a:r>
              <a:rPr lang="en-US" dirty="0" smtClean="0"/>
              <a:t>This word is used to describe the second part of the Prophet’s journey, when he went upwards to the seven heavens and then beyond the Throne of Allah.</a:t>
            </a:r>
            <a:endParaRPr lang="en-US" dirty="0"/>
          </a:p>
        </p:txBody>
      </p:sp>
      <p:sp>
        <p:nvSpPr>
          <p:cNvPr id="4" name="Up Arrow 3"/>
          <p:cNvSpPr/>
          <p:nvPr/>
        </p:nvSpPr>
        <p:spPr>
          <a:xfrm>
            <a:off x="7021286" y="1371599"/>
            <a:ext cx="997857" cy="4960257"/>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8087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857" y="503238"/>
            <a:ext cx="8563429" cy="868362"/>
          </a:xfrm>
        </p:spPr>
        <p:txBody>
          <a:bodyPr/>
          <a:lstStyle/>
          <a:p>
            <a:r>
              <a:rPr lang="en-US" dirty="0" smtClean="0"/>
              <a:t>When the </a:t>
            </a:r>
            <a:r>
              <a:rPr lang="en-US" dirty="0" err="1" smtClean="0"/>
              <a:t>Isra</a:t>
            </a:r>
            <a:r>
              <a:rPr lang="en-US" dirty="0" smtClean="0"/>
              <a:t> &amp; </a:t>
            </a:r>
            <a:r>
              <a:rPr lang="en-US" dirty="0" err="1" smtClean="0"/>
              <a:t>Mi’raj</a:t>
            </a:r>
            <a:r>
              <a:rPr lang="en-US" dirty="0" smtClean="0"/>
              <a:t> happen?</a:t>
            </a:r>
            <a:endParaRPr lang="en-US" dirty="0"/>
          </a:p>
        </p:txBody>
      </p:sp>
      <p:sp>
        <p:nvSpPr>
          <p:cNvPr id="3" name="Content Placeholder 2"/>
          <p:cNvSpPr>
            <a:spLocks noGrp="1"/>
          </p:cNvSpPr>
          <p:nvPr>
            <p:ph idx="1"/>
          </p:nvPr>
        </p:nvSpPr>
        <p:spPr>
          <a:xfrm>
            <a:off x="914400" y="1735138"/>
            <a:ext cx="7884886" cy="4487862"/>
          </a:xfrm>
        </p:spPr>
        <p:txBody>
          <a:bodyPr>
            <a:noAutofit/>
          </a:bodyPr>
          <a:lstStyle/>
          <a:p>
            <a:r>
              <a:rPr lang="en-US" sz="2800" b="1" dirty="0" smtClean="0"/>
              <a:t>When he was living in </a:t>
            </a:r>
            <a:r>
              <a:rPr lang="en-US" sz="2800" b="1" dirty="0" err="1" smtClean="0"/>
              <a:t>Makka</a:t>
            </a:r>
            <a:r>
              <a:rPr lang="en-US" sz="2800" b="1" dirty="0" smtClean="0"/>
              <a:t>, Prophet Muhammad had one particularly hard year. This year became known as the ‘</a:t>
            </a:r>
            <a:r>
              <a:rPr lang="en-US" sz="2800" b="1" dirty="0" smtClean="0">
                <a:solidFill>
                  <a:srgbClr val="008000"/>
                </a:solidFill>
              </a:rPr>
              <a:t>year of sorrow</a:t>
            </a:r>
            <a:r>
              <a:rPr lang="en-US" sz="2800" b="1" dirty="0" smtClean="0"/>
              <a:t>.’</a:t>
            </a:r>
          </a:p>
          <a:p>
            <a:r>
              <a:rPr lang="en-US" sz="2800" b="1" dirty="0" smtClean="0"/>
              <a:t>His wife Khadija (may Allah be pleased with her) died. </a:t>
            </a:r>
          </a:p>
          <a:p>
            <a:r>
              <a:rPr lang="en-US" sz="2800" b="1" dirty="0" smtClean="0"/>
              <a:t>His uncle Abu </a:t>
            </a:r>
            <a:r>
              <a:rPr lang="en-US" sz="2800" b="1" dirty="0" err="1" smtClean="0"/>
              <a:t>Talib</a:t>
            </a:r>
            <a:r>
              <a:rPr lang="en-US" sz="2800" b="1" dirty="0" smtClean="0"/>
              <a:t> also died. </a:t>
            </a:r>
          </a:p>
          <a:p>
            <a:r>
              <a:rPr lang="en-US" sz="2800" b="1" dirty="0" smtClean="0"/>
              <a:t>He was hurt in </a:t>
            </a:r>
            <a:r>
              <a:rPr lang="en-US" sz="2800" b="1" dirty="0" err="1" smtClean="0"/>
              <a:t>Ta’if</a:t>
            </a:r>
            <a:r>
              <a:rPr lang="en-US" sz="2800" b="1" dirty="0" smtClean="0"/>
              <a:t>. </a:t>
            </a:r>
          </a:p>
          <a:p>
            <a:r>
              <a:rPr lang="en-US" sz="2800" b="1" dirty="0" smtClean="0">
                <a:solidFill>
                  <a:srgbClr val="FF0000"/>
                </a:solidFill>
              </a:rPr>
              <a:t>So Allah in return gave Prophet Muhammad the most special night in his life! </a:t>
            </a:r>
            <a:endParaRPr lang="en-US" sz="2800" b="1" dirty="0">
              <a:solidFill>
                <a:srgbClr val="FF0000"/>
              </a:solidFill>
            </a:endParaRPr>
          </a:p>
        </p:txBody>
      </p:sp>
    </p:spTree>
    <p:extLst>
      <p:ext uri="{BB962C8B-B14F-4D97-AF65-F5344CB8AC3E}">
        <p14:creationId xmlns:p14="http://schemas.microsoft.com/office/powerpoint/2010/main" val="1056843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400" y="231095"/>
            <a:ext cx="7313613" cy="868362"/>
          </a:xfrm>
        </p:spPr>
        <p:txBody>
          <a:bodyPr/>
          <a:lstStyle/>
          <a:p>
            <a:r>
              <a:rPr lang="en-US" dirty="0" smtClean="0"/>
              <a:t>‘</a:t>
            </a:r>
            <a:r>
              <a:rPr lang="en-US" i="1" dirty="0" smtClean="0"/>
              <a:t>With hardship comes ease</a:t>
            </a:r>
            <a:r>
              <a:rPr lang="en-US" dirty="0" smtClean="0"/>
              <a:t>’</a:t>
            </a:r>
            <a:endParaRPr lang="en-US" dirty="0"/>
          </a:p>
        </p:txBody>
      </p:sp>
      <p:sp>
        <p:nvSpPr>
          <p:cNvPr id="3" name="Content Placeholder 2"/>
          <p:cNvSpPr>
            <a:spLocks noGrp="1"/>
          </p:cNvSpPr>
          <p:nvPr>
            <p:ph idx="1"/>
          </p:nvPr>
        </p:nvSpPr>
        <p:spPr>
          <a:xfrm>
            <a:off x="279400" y="1421267"/>
            <a:ext cx="2296886" cy="2951162"/>
          </a:xfrm>
        </p:spPr>
        <p:txBody>
          <a:bodyPr>
            <a:normAutofit fontScale="92500" lnSpcReduction="10000"/>
          </a:bodyPr>
          <a:lstStyle/>
          <a:p>
            <a:r>
              <a:rPr lang="en-US" b="1" dirty="0" smtClean="0">
                <a:solidFill>
                  <a:srgbClr val="FF0000"/>
                </a:solidFill>
              </a:rPr>
              <a:t>We learn from this that Allah always rewards the Muslims who go through hardship, pain and difficulties. </a:t>
            </a:r>
            <a:endParaRPr lang="en-US" b="1" dirty="0">
              <a:solidFill>
                <a:srgbClr val="FF0000"/>
              </a:solidFill>
            </a:endParaRPr>
          </a:p>
        </p:txBody>
      </p:sp>
      <p:pic>
        <p:nvPicPr>
          <p:cNvPr id="5" name="Picture 4"/>
          <p:cNvPicPr>
            <a:picLocks noChangeAspect="1"/>
          </p:cNvPicPr>
          <p:nvPr/>
        </p:nvPicPr>
        <p:blipFill>
          <a:blip r:embed="rId2"/>
          <a:stretch>
            <a:fillRect/>
          </a:stretch>
        </p:blipFill>
        <p:spPr>
          <a:xfrm>
            <a:off x="5829300" y="3104243"/>
            <a:ext cx="3314700" cy="2451100"/>
          </a:xfrm>
          <a:prstGeom prst="rect">
            <a:avLst/>
          </a:prstGeom>
        </p:spPr>
      </p:pic>
      <p:pic>
        <p:nvPicPr>
          <p:cNvPr id="6" name="Picture 5"/>
          <p:cNvPicPr>
            <a:picLocks noChangeAspect="1"/>
          </p:cNvPicPr>
          <p:nvPr/>
        </p:nvPicPr>
        <p:blipFill>
          <a:blip r:embed="rId3"/>
          <a:stretch>
            <a:fillRect/>
          </a:stretch>
        </p:blipFill>
        <p:spPr>
          <a:xfrm>
            <a:off x="2730500" y="2324100"/>
            <a:ext cx="3683000" cy="2209800"/>
          </a:xfrm>
          <a:prstGeom prst="rect">
            <a:avLst/>
          </a:prstGeom>
        </p:spPr>
      </p:pic>
      <p:pic>
        <p:nvPicPr>
          <p:cNvPr id="7" name="Picture 6"/>
          <p:cNvPicPr>
            <a:picLocks noChangeAspect="1"/>
          </p:cNvPicPr>
          <p:nvPr/>
        </p:nvPicPr>
        <p:blipFill>
          <a:blip r:embed="rId4"/>
          <a:stretch>
            <a:fillRect/>
          </a:stretch>
        </p:blipFill>
        <p:spPr>
          <a:xfrm>
            <a:off x="775607" y="4533900"/>
            <a:ext cx="3492500" cy="2324100"/>
          </a:xfrm>
          <a:prstGeom prst="rect">
            <a:avLst/>
          </a:prstGeom>
        </p:spPr>
      </p:pic>
      <p:pic>
        <p:nvPicPr>
          <p:cNvPr id="8" name="Picture 7"/>
          <p:cNvPicPr>
            <a:picLocks noChangeAspect="1"/>
          </p:cNvPicPr>
          <p:nvPr/>
        </p:nvPicPr>
        <p:blipFill>
          <a:blip r:embed="rId5"/>
          <a:stretch>
            <a:fillRect/>
          </a:stretch>
        </p:blipFill>
        <p:spPr>
          <a:xfrm>
            <a:off x="3556000" y="4000500"/>
            <a:ext cx="2857500" cy="2857500"/>
          </a:xfrm>
          <a:prstGeom prst="rect">
            <a:avLst/>
          </a:prstGeom>
        </p:spPr>
      </p:pic>
      <p:pic>
        <p:nvPicPr>
          <p:cNvPr id="9" name="Picture 8"/>
          <p:cNvPicPr>
            <a:picLocks noChangeAspect="1"/>
          </p:cNvPicPr>
          <p:nvPr/>
        </p:nvPicPr>
        <p:blipFill>
          <a:blip r:embed="rId6"/>
          <a:stretch>
            <a:fillRect/>
          </a:stretch>
        </p:blipFill>
        <p:spPr>
          <a:xfrm>
            <a:off x="5994400" y="1409700"/>
            <a:ext cx="1652512" cy="1983014"/>
          </a:xfrm>
          <a:prstGeom prst="rect">
            <a:avLst/>
          </a:prstGeom>
        </p:spPr>
      </p:pic>
    </p:spTree>
    <p:extLst>
      <p:ext uri="{BB962C8B-B14F-4D97-AF65-F5344CB8AC3E}">
        <p14:creationId xmlns:p14="http://schemas.microsoft.com/office/powerpoint/2010/main" val="19239692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i="1" dirty="0" err="1" smtClean="0"/>
              <a:t>Isra</a:t>
            </a:r>
            <a:r>
              <a:rPr lang="en-US" dirty="0" smtClean="0"/>
              <a:t> (</a:t>
            </a:r>
            <a:r>
              <a:rPr lang="en-US" dirty="0" err="1" smtClean="0"/>
              <a:t>Makka</a:t>
            </a:r>
            <a:r>
              <a:rPr lang="en-US" dirty="0" smtClean="0"/>
              <a:t> to Jerusalem)</a:t>
            </a:r>
            <a:endParaRPr lang="en-US" dirty="0"/>
          </a:p>
        </p:txBody>
      </p:sp>
      <p:pic>
        <p:nvPicPr>
          <p:cNvPr id="4" name="Picture 3" descr="hQ79668.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07" y="1622505"/>
            <a:ext cx="3131187" cy="2087458"/>
          </a:xfrm>
          <a:prstGeom prst="rect">
            <a:avLst/>
          </a:prstGeom>
        </p:spPr>
      </p:pic>
      <p:sp>
        <p:nvSpPr>
          <p:cNvPr id="5" name="TextBox 4"/>
          <p:cNvSpPr txBox="1"/>
          <p:nvPr/>
        </p:nvSpPr>
        <p:spPr>
          <a:xfrm>
            <a:off x="4143832" y="1905116"/>
            <a:ext cx="4227377" cy="1107996"/>
          </a:xfrm>
          <a:prstGeom prst="rect">
            <a:avLst/>
          </a:prstGeom>
          <a:noFill/>
        </p:spPr>
        <p:txBody>
          <a:bodyPr wrap="square" rtlCol="0">
            <a:spAutoFit/>
          </a:bodyPr>
          <a:lstStyle/>
          <a:p>
            <a:r>
              <a:rPr lang="en-US" sz="2200" b="1" dirty="0" smtClean="0">
                <a:solidFill>
                  <a:srgbClr val="FF0000"/>
                </a:solidFill>
              </a:rPr>
              <a:t>1. The Prophet (peace be upon him) was resting next to the </a:t>
            </a:r>
            <a:r>
              <a:rPr lang="en-US" sz="2200" b="1" dirty="0" err="1" smtClean="0">
                <a:solidFill>
                  <a:srgbClr val="FF0000"/>
                </a:solidFill>
              </a:rPr>
              <a:t>Ka’bah</a:t>
            </a:r>
            <a:r>
              <a:rPr lang="en-US" sz="2200" b="1" dirty="0" smtClean="0">
                <a:solidFill>
                  <a:srgbClr val="FF0000"/>
                </a:solidFill>
              </a:rPr>
              <a:t> when the angel </a:t>
            </a:r>
            <a:r>
              <a:rPr lang="en-US" sz="2200" b="1" dirty="0" err="1" smtClean="0">
                <a:solidFill>
                  <a:srgbClr val="FF0000"/>
                </a:solidFill>
              </a:rPr>
              <a:t>Jibril</a:t>
            </a:r>
            <a:r>
              <a:rPr lang="en-US" sz="2200" b="1" dirty="0" smtClean="0">
                <a:solidFill>
                  <a:srgbClr val="FF0000"/>
                </a:solidFill>
              </a:rPr>
              <a:t> came. </a:t>
            </a:r>
            <a:endParaRPr lang="en-US" sz="2200" b="1" dirty="0">
              <a:solidFill>
                <a:srgbClr val="FF0000"/>
              </a:solidFill>
            </a:endParaRPr>
          </a:p>
        </p:txBody>
      </p:sp>
      <p:sp>
        <p:nvSpPr>
          <p:cNvPr id="6" name="TextBox 5"/>
          <p:cNvSpPr txBox="1"/>
          <p:nvPr/>
        </p:nvSpPr>
        <p:spPr>
          <a:xfrm>
            <a:off x="4294213" y="4077617"/>
            <a:ext cx="4076996" cy="1785104"/>
          </a:xfrm>
          <a:prstGeom prst="rect">
            <a:avLst/>
          </a:prstGeom>
          <a:noFill/>
        </p:spPr>
        <p:txBody>
          <a:bodyPr wrap="square" rtlCol="0">
            <a:spAutoFit/>
          </a:bodyPr>
          <a:lstStyle/>
          <a:p>
            <a:r>
              <a:rPr lang="en-US" sz="2200" b="1" dirty="0" smtClean="0">
                <a:solidFill>
                  <a:srgbClr val="FF0000"/>
                </a:solidFill>
              </a:rPr>
              <a:t>2. In order to prepare him for the journey, </a:t>
            </a:r>
            <a:r>
              <a:rPr lang="en-US" sz="2200" b="1" dirty="0" err="1" smtClean="0">
                <a:solidFill>
                  <a:srgbClr val="FF0000"/>
                </a:solidFill>
              </a:rPr>
              <a:t>Jibril</a:t>
            </a:r>
            <a:r>
              <a:rPr lang="en-US" sz="2200" b="1" dirty="0" smtClean="0">
                <a:solidFill>
                  <a:srgbClr val="FF0000"/>
                </a:solidFill>
              </a:rPr>
              <a:t> first cut the chest of the Prophet, removed his heart and cleaned it with </a:t>
            </a:r>
            <a:r>
              <a:rPr lang="en-US" sz="2200" b="1" dirty="0" err="1" smtClean="0">
                <a:solidFill>
                  <a:srgbClr val="FF0000"/>
                </a:solidFill>
              </a:rPr>
              <a:t>Zamzam</a:t>
            </a:r>
            <a:r>
              <a:rPr lang="en-US" sz="2200" b="1" dirty="0" smtClean="0">
                <a:solidFill>
                  <a:srgbClr val="FF0000"/>
                </a:solidFill>
              </a:rPr>
              <a:t> water. </a:t>
            </a:r>
            <a:endParaRPr lang="en-US" sz="2200" b="1" dirty="0">
              <a:solidFill>
                <a:srgbClr val="FF0000"/>
              </a:solidFill>
            </a:endParaRPr>
          </a:p>
        </p:txBody>
      </p:sp>
      <p:pic>
        <p:nvPicPr>
          <p:cNvPr id="7" name="Picture 6"/>
          <p:cNvPicPr>
            <a:picLocks noChangeAspect="1"/>
          </p:cNvPicPr>
          <p:nvPr/>
        </p:nvPicPr>
        <p:blipFill>
          <a:blip r:embed="rId3"/>
          <a:stretch>
            <a:fillRect/>
          </a:stretch>
        </p:blipFill>
        <p:spPr>
          <a:xfrm>
            <a:off x="496230" y="4077617"/>
            <a:ext cx="3086100" cy="1727200"/>
          </a:xfrm>
          <a:prstGeom prst="rect">
            <a:avLst/>
          </a:prstGeom>
        </p:spPr>
      </p:pic>
      <p:sp>
        <p:nvSpPr>
          <p:cNvPr id="8" name="TextBox 7"/>
          <p:cNvSpPr txBox="1"/>
          <p:nvPr/>
        </p:nvSpPr>
        <p:spPr>
          <a:xfrm>
            <a:off x="492915" y="6034674"/>
            <a:ext cx="7602595" cy="430887"/>
          </a:xfrm>
          <a:prstGeom prst="rect">
            <a:avLst/>
          </a:prstGeom>
          <a:noFill/>
        </p:spPr>
        <p:txBody>
          <a:bodyPr wrap="square" rtlCol="0">
            <a:spAutoFit/>
          </a:bodyPr>
          <a:lstStyle/>
          <a:p>
            <a:r>
              <a:rPr lang="en-US" sz="2200" b="1" dirty="0" err="1" smtClean="0">
                <a:solidFill>
                  <a:srgbClr val="FF0000"/>
                </a:solidFill>
              </a:rPr>
              <a:t>Zamzam</a:t>
            </a:r>
            <a:r>
              <a:rPr lang="en-US" sz="2200" b="1" dirty="0" smtClean="0">
                <a:solidFill>
                  <a:srgbClr val="FF0000"/>
                </a:solidFill>
              </a:rPr>
              <a:t> water is the cleanest and best water on earth! </a:t>
            </a:r>
            <a:endParaRPr lang="en-US" sz="2200" b="1" dirty="0">
              <a:solidFill>
                <a:srgbClr val="FF0000"/>
              </a:solidFill>
            </a:endParaRPr>
          </a:p>
        </p:txBody>
      </p:sp>
    </p:spTree>
    <p:extLst>
      <p:ext uri="{BB962C8B-B14F-4D97-AF65-F5344CB8AC3E}">
        <p14:creationId xmlns:p14="http://schemas.microsoft.com/office/powerpoint/2010/main" val="2388957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Buraq</a:t>
            </a:r>
            <a:r>
              <a:rPr lang="en-US" dirty="0" smtClean="0"/>
              <a:t>. </a:t>
            </a:r>
            <a:endParaRPr lang="en-US" dirty="0"/>
          </a:p>
        </p:txBody>
      </p:sp>
      <p:sp>
        <p:nvSpPr>
          <p:cNvPr id="4" name="TextBox 3"/>
          <p:cNvSpPr txBox="1"/>
          <p:nvPr/>
        </p:nvSpPr>
        <p:spPr>
          <a:xfrm>
            <a:off x="501270" y="2055520"/>
            <a:ext cx="5848150" cy="1446550"/>
          </a:xfrm>
          <a:prstGeom prst="rect">
            <a:avLst/>
          </a:prstGeom>
          <a:noFill/>
        </p:spPr>
        <p:txBody>
          <a:bodyPr wrap="square" rtlCol="0">
            <a:spAutoFit/>
          </a:bodyPr>
          <a:lstStyle/>
          <a:p>
            <a:r>
              <a:rPr lang="en-US" sz="2200" b="1" dirty="0" smtClean="0">
                <a:solidFill>
                  <a:srgbClr val="FF0000"/>
                </a:solidFill>
              </a:rPr>
              <a:t>The </a:t>
            </a:r>
            <a:r>
              <a:rPr lang="en-US" sz="2200" b="1" dirty="0" err="1" smtClean="0">
                <a:solidFill>
                  <a:srgbClr val="FF0000"/>
                </a:solidFill>
              </a:rPr>
              <a:t>Buraq</a:t>
            </a:r>
            <a:r>
              <a:rPr lang="en-US" sz="2200" b="1" dirty="0" smtClean="0">
                <a:solidFill>
                  <a:srgbClr val="FF0000"/>
                </a:solidFill>
              </a:rPr>
              <a:t> was brought to the Prophet, the animal that was to take him on this journey. </a:t>
            </a:r>
          </a:p>
          <a:p>
            <a:r>
              <a:rPr lang="en-US" sz="2200" b="1" dirty="0" smtClean="0">
                <a:solidFill>
                  <a:srgbClr val="FF0000"/>
                </a:solidFill>
              </a:rPr>
              <a:t>In size, this animal was larger than a donkey but smaller than a mule. </a:t>
            </a:r>
            <a:endParaRPr lang="en-US" sz="2200" b="1" dirty="0">
              <a:solidFill>
                <a:srgbClr val="FF0000"/>
              </a:solidFill>
            </a:endParaRPr>
          </a:p>
        </p:txBody>
      </p:sp>
      <p:pic>
        <p:nvPicPr>
          <p:cNvPr id="5" name="Picture 4"/>
          <p:cNvPicPr>
            <a:picLocks noChangeAspect="1"/>
          </p:cNvPicPr>
          <p:nvPr/>
        </p:nvPicPr>
        <p:blipFill>
          <a:blip r:embed="rId2"/>
          <a:stretch>
            <a:fillRect/>
          </a:stretch>
        </p:blipFill>
        <p:spPr>
          <a:xfrm>
            <a:off x="501270" y="4120258"/>
            <a:ext cx="3606800" cy="2247900"/>
          </a:xfrm>
          <a:prstGeom prst="rect">
            <a:avLst/>
          </a:prstGeom>
        </p:spPr>
      </p:pic>
      <p:sp>
        <p:nvSpPr>
          <p:cNvPr id="6" name="TextBox 5"/>
          <p:cNvSpPr txBox="1"/>
          <p:nvPr/>
        </p:nvSpPr>
        <p:spPr>
          <a:xfrm>
            <a:off x="4879028" y="4120258"/>
            <a:ext cx="3348985" cy="1107996"/>
          </a:xfrm>
          <a:prstGeom prst="rect">
            <a:avLst/>
          </a:prstGeom>
          <a:noFill/>
        </p:spPr>
        <p:txBody>
          <a:bodyPr wrap="square" rtlCol="0">
            <a:spAutoFit/>
          </a:bodyPr>
          <a:lstStyle/>
          <a:p>
            <a:r>
              <a:rPr lang="en-US" sz="2200" b="1" dirty="0" smtClean="0">
                <a:solidFill>
                  <a:srgbClr val="FF0000"/>
                </a:solidFill>
              </a:rPr>
              <a:t>The </a:t>
            </a:r>
            <a:r>
              <a:rPr lang="en-US" sz="2200" b="1" dirty="0" err="1" smtClean="0">
                <a:solidFill>
                  <a:srgbClr val="FF0000"/>
                </a:solidFill>
              </a:rPr>
              <a:t>Buraq</a:t>
            </a:r>
            <a:r>
              <a:rPr lang="en-US" sz="2200" b="1" dirty="0" smtClean="0">
                <a:solidFill>
                  <a:srgbClr val="FF0000"/>
                </a:solidFill>
              </a:rPr>
              <a:t> could travel extremely fast, faster than lightning. </a:t>
            </a:r>
            <a:endParaRPr lang="en-US" sz="2200" b="1" dirty="0">
              <a:solidFill>
                <a:srgbClr val="FF0000"/>
              </a:solidFill>
            </a:endParaRPr>
          </a:p>
        </p:txBody>
      </p:sp>
    </p:spTree>
    <p:extLst>
      <p:ext uri="{BB962C8B-B14F-4D97-AF65-F5344CB8AC3E}">
        <p14:creationId xmlns:p14="http://schemas.microsoft.com/office/powerpoint/2010/main" val="1248744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Journey begins…</a:t>
            </a:r>
            <a:endParaRPr lang="en-US" dirty="0"/>
          </a:p>
        </p:txBody>
      </p:sp>
      <p:sp>
        <p:nvSpPr>
          <p:cNvPr id="3" name="Content Placeholder 2"/>
          <p:cNvSpPr>
            <a:spLocks noGrp="1"/>
          </p:cNvSpPr>
          <p:nvPr>
            <p:ph idx="1"/>
          </p:nvPr>
        </p:nvSpPr>
        <p:spPr>
          <a:xfrm>
            <a:off x="1231871" y="1732275"/>
            <a:ext cx="6554523" cy="1524915"/>
          </a:xfrm>
        </p:spPr>
        <p:txBody>
          <a:bodyPr>
            <a:normAutofit/>
          </a:bodyPr>
          <a:lstStyle/>
          <a:p>
            <a:r>
              <a:rPr lang="en-US" sz="2200" b="1" dirty="0" smtClean="0">
                <a:solidFill>
                  <a:srgbClr val="FF0000"/>
                </a:solidFill>
              </a:rPr>
              <a:t>Though they were heading for Jerusalem, the journey stopped at important places, where the Prophet prayed Salah. They went to: </a:t>
            </a:r>
          </a:p>
          <a:p>
            <a:endParaRPr lang="en-US" sz="2200" b="1" dirty="0">
              <a:solidFill>
                <a:srgbClr val="FF0000"/>
              </a:solidFill>
            </a:endParaRPr>
          </a:p>
        </p:txBody>
      </p:sp>
      <p:pic>
        <p:nvPicPr>
          <p:cNvPr id="4" name="Picture 3" descr="madinah_1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76" y="3257190"/>
            <a:ext cx="2248927" cy="2248927"/>
          </a:xfrm>
          <a:prstGeom prst="rect">
            <a:avLst/>
          </a:prstGeom>
        </p:spPr>
      </p:pic>
      <p:pic>
        <p:nvPicPr>
          <p:cNvPr id="5" name="Picture 4"/>
          <p:cNvPicPr>
            <a:picLocks noChangeAspect="1"/>
          </p:cNvPicPr>
          <p:nvPr/>
        </p:nvPicPr>
        <p:blipFill>
          <a:blip r:embed="rId3"/>
          <a:stretch>
            <a:fillRect/>
          </a:stretch>
        </p:blipFill>
        <p:spPr>
          <a:xfrm>
            <a:off x="2873948" y="3257190"/>
            <a:ext cx="2515761" cy="2270581"/>
          </a:xfrm>
          <a:prstGeom prst="rect">
            <a:avLst/>
          </a:prstGeom>
        </p:spPr>
      </p:pic>
      <p:pic>
        <p:nvPicPr>
          <p:cNvPr id="6" name="Picture 5"/>
          <p:cNvPicPr>
            <a:picLocks noChangeAspect="1"/>
          </p:cNvPicPr>
          <p:nvPr/>
        </p:nvPicPr>
        <p:blipFill>
          <a:blip r:embed="rId4"/>
          <a:stretch>
            <a:fillRect/>
          </a:stretch>
        </p:blipFill>
        <p:spPr>
          <a:xfrm>
            <a:off x="5607463" y="3278844"/>
            <a:ext cx="3361167" cy="2248927"/>
          </a:xfrm>
          <a:prstGeom prst="rect">
            <a:avLst/>
          </a:prstGeom>
        </p:spPr>
      </p:pic>
    </p:spTree>
    <p:extLst>
      <p:ext uri="{BB962C8B-B14F-4D97-AF65-F5344CB8AC3E}">
        <p14:creationId xmlns:p14="http://schemas.microsoft.com/office/powerpoint/2010/main" val="2658555633"/>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141</TotalTime>
  <Words>1084</Words>
  <Application>Microsoft Macintosh PowerPoint</Application>
  <PresentationFormat>On-screen Show (4:3)</PresentationFormat>
  <Paragraphs>68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Inkwell</vt:lpstr>
      <vt:lpstr>The Prophet’s Night Journey</vt:lpstr>
      <vt:lpstr>Al-Isra wa’l Mi’raj. </vt:lpstr>
      <vt:lpstr>What does Isra mean?</vt:lpstr>
      <vt:lpstr>What does Mi’raj mean? </vt:lpstr>
      <vt:lpstr>When the Isra &amp; Mi’raj happen?</vt:lpstr>
      <vt:lpstr>‘With hardship comes ease’</vt:lpstr>
      <vt:lpstr>The Isra (Makka to Jerusalem)</vt:lpstr>
      <vt:lpstr>The Buraq. </vt:lpstr>
      <vt:lpstr>The Journey begins…</vt:lpstr>
      <vt:lpstr>Al-Aqsa Mosque</vt:lpstr>
      <vt:lpstr>The Milk &amp; Wine. </vt:lpstr>
      <vt:lpstr>PowerPoint Presentation</vt:lpstr>
      <vt:lpstr>What did the Prophet (peace be upon him) receive? </vt:lpstr>
      <vt:lpstr>Things that our Prophet (peace be upon him) saw… </vt:lpstr>
      <vt:lpstr>Things that our Prophet (peace be upon him) saw… </vt:lpstr>
      <vt:lpstr>Things that our Prophet (peace be upon him) saw… </vt:lpstr>
      <vt:lpstr>Things that our Prophet (peace be upon him) saw… </vt:lpstr>
      <vt:lpstr>The next day…</vt:lpstr>
      <vt:lpstr>The next day…</vt:lpstr>
      <vt:lpstr>Task.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Prophet’s Night Journey</dc:title>
  <dc:creator>Ather Hussain</dc:creator>
  <cp:lastModifiedBy>Ather Hussain</cp:lastModifiedBy>
  <cp:revision>13</cp:revision>
  <dcterms:created xsi:type="dcterms:W3CDTF">2015-05-01T15:39:29Z</dcterms:created>
  <dcterms:modified xsi:type="dcterms:W3CDTF">2020-03-17T15:25:40Z</dcterms:modified>
</cp:coreProperties>
</file>